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fntdata" ContentType="application/x-fontdata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9"/>
  </p:notesMasterIdLst>
  <p:sldIdLst>
    <p:sldId id="256" r:id="rId2"/>
    <p:sldId id="257" r:id="rId3"/>
    <p:sldId id="258" r:id="rId4"/>
    <p:sldId id="276" r:id="rId5"/>
    <p:sldId id="259" r:id="rId6"/>
    <p:sldId id="262" r:id="rId7"/>
    <p:sldId id="278" r:id="rId8"/>
    <p:sldId id="293" r:id="rId9"/>
    <p:sldId id="266" r:id="rId10"/>
    <p:sldId id="277" r:id="rId11"/>
    <p:sldId id="264" r:id="rId12"/>
    <p:sldId id="280" r:id="rId13"/>
    <p:sldId id="281" r:id="rId14"/>
    <p:sldId id="289" r:id="rId15"/>
    <p:sldId id="282" r:id="rId16"/>
    <p:sldId id="287" r:id="rId17"/>
    <p:sldId id="290" r:id="rId18"/>
    <p:sldId id="288" r:id="rId19"/>
    <p:sldId id="291" r:id="rId20"/>
    <p:sldId id="292" r:id="rId21"/>
    <p:sldId id="283" r:id="rId22"/>
    <p:sldId id="260" r:id="rId23"/>
    <p:sldId id="284" r:id="rId24"/>
    <p:sldId id="285" r:id="rId25"/>
    <p:sldId id="286" r:id="rId26"/>
    <p:sldId id="273" r:id="rId27"/>
    <p:sldId id="275" r:id="rId28"/>
  </p:sldIdLst>
  <p:sldSz cx="12192000" cy="6858000"/>
  <p:notesSz cx="6858000" cy="9144000"/>
  <p:embeddedFontLst>
    <p:embeddedFont>
      <p:font typeface="KoPub돋움체 Light" pitchFamily="2" charset="-127"/>
      <p:regular r:id="rId30"/>
    </p:embeddedFont>
    <p:embeddedFont>
      <p:font typeface="맑은 고딕" panose="020B0503020000020004" pitchFamily="34" charset="-127"/>
      <p:regular r:id="rId31"/>
      <p:bold r:id="rId32"/>
    </p:embeddedFont>
    <p:embeddedFont>
      <p:font typeface="여기어때 잘난체" panose="020B0600000101010101" pitchFamily="34" charset="-127"/>
      <p:bold r:id="rId33"/>
    </p:embeddedFont>
    <p:embeddedFont>
      <p:font typeface="KoPub돋움체 Bold" pitchFamily="2" charset="-127"/>
      <p:regular r:id="rId34"/>
      <p:bold r:id="rId3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453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777" userDrawn="1">
          <p15:clr>
            <a:srgbClr val="A4A3A4"/>
          </p15:clr>
        </p15:guide>
        <p15:guide id="4" orient="horz" pos="3861" userDrawn="1">
          <p15:clr>
            <a:srgbClr val="A4A3A4"/>
          </p15:clr>
        </p15:guide>
        <p15:guide id="5" pos="461" userDrawn="1">
          <p15:clr>
            <a:srgbClr val="A4A3A4"/>
          </p15:clr>
        </p15:guide>
        <p15:guide id="6" pos="7242" userDrawn="1">
          <p15:clr>
            <a:srgbClr val="A4A3A4"/>
          </p15:clr>
        </p15:guide>
        <p15:guide id="7" orient="horz" pos="143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61A41"/>
    <a:srgbClr val="B2B3B6"/>
    <a:srgbClr val="CF9C51"/>
    <a:srgbClr val="6D6E71"/>
    <a:srgbClr val="2196F3"/>
    <a:srgbClr val="845D24"/>
    <a:srgbClr val="63CFF1"/>
    <a:srgbClr val="0DBEE3"/>
    <a:srgbClr val="999490"/>
    <a:srgbClr val="7A10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118" autoAdjust="0"/>
    <p:restoredTop sz="95617" autoAdjust="0"/>
  </p:normalViewPr>
  <p:slideViewPr>
    <p:cSldViewPr snapToGrid="0" showGuides="1">
      <p:cViewPr varScale="1">
        <p:scale>
          <a:sx n="88" d="100"/>
          <a:sy n="88" d="100"/>
        </p:scale>
        <p:origin x="712" y="176"/>
      </p:cViewPr>
      <p:guideLst>
        <p:guide orient="horz" pos="3453"/>
        <p:guide pos="3840"/>
        <p:guide orient="horz" pos="777"/>
        <p:guide orient="horz" pos="3861"/>
        <p:guide pos="461"/>
        <p:guide pos="7242"/>
        <p:guide orient="horz" pos="143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B199FE-09C4-496A-AD86-0F4F85C89CB4}" type="datetimeFigureOut">
              <a:rPr lang="ko-KR" altLang="en-US" smtClean="0"/>
              <a:t>2020. 2. 6.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FBA717-20A3-4286-B8B5-118C23A68A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16825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모나미</a:t>
            </a:r>
            <a:r>
              <a:rPr lang="ko-KR" altLang="en-US" dirty="0"/>
              <a:t> 스테이션 </a:t>
            </a:r>
            <a:r>
              <a:rPr lang="en-US" altLang="ko-KR" dirty="0"/>
              <a:t>: </a:t>
            </a:r>
            <a:r>
              <a:rPr lang="ko-KR" altLang="en-US" dirty="0"/>
              <a:t>사무용품 유통서비스에 초점을 맞춘 사업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FBA717-20A3-4286-B8B5-118C23A68A88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50349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FBA717-20A3-4286-B8B5-118C23A68A88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48074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FBA717-20A3-4286-B8B5-118C23A68A88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81273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FBA717-20A3-4286-B8B5-118C23A68A88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59471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FBA717-20A3-4286-B8B5-118C23A68A88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16496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FBA717-20A3-4286-B8B5-118C23A68A88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12592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FBA717-20A3-4286-B8B5-118C23A68A88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54675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FBA717-20A3-4286-B8B5-118C23A68A88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42167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FBA717-20A3-4286-B8B5-118C23A68A88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53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FBA717-20A3-4286-B8B5-118C23A68A88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94615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FBA717-20A3-4286-B8B5-118C23A68A88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23892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FBA717-20A3-4286-B8B5-118C23A68A88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47951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FBA717-20A3-4286-B8B5-118C23A68A88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86550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153E4-FF9B-4521-9604-61C2DB98D789}" type="datetimeFigureOut">
              <a:rPr lang="ko-KR" altLang="en-US" smtClean="0"/>
              <a:t>2020. 2. 6.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3E307-7C41-418E-B9D5-FF3DB5727C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9705287"/>
      </p:ext>
    </p:extLst>
  </p:cSld>
  <p:clrMapOvr>
    <a:masterClrMapping/>
  </p:clrMapOvr>
  <p:transition spd="med"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153E4-FF9B-4521-9604-61C2DB98D789}" type="datetimeFigureOut">
              <a:rPr lang="ko-KR" altLang="en-US" smtClean="0"/>
              <a:t>2020. 2. 6.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3E307-7C41-418E-B9D5-FF3DB5727C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1046484"/>
      </p:ext>
    </p:extLst>
  </p:cSld>
  <p:clrMapOvr>
    <a:masterClrMapping/>
  </p:clrMapOvr>
  <p:transition spd="med"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153E4-FF9B-4521-9604-61C2DB98D789}" type="datetimeFigureOut">
              <a:rPr lang="ko-KR" altLang="en-US" smtClean="0"/>
              <a:t>2020. 2. 6.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3E307-7C41-418E-B9D5-FF3DB5727C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5757247"/>
      </p:ext>
    </p:extLst>
  </p:cSld>
  <p:clrMapOvr>
    <a:masterClrMapping/>
  </p:clrMapOvr>
  <p:transition spd="med"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153E4-FF9B-4521-9604-61C2DB98D789}" type="datetimeFigureOut">
              <a:rPr lang="ko-KR" altLang="en-US" smtClean="0"/>
              <a:t>2020. 2. 6.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3E307-7C41-418E-B9D5-FF3DB5727C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4411545"/>
      </p:ext>
    </p:extLst>
  </p:cSld>
  <p:clrMapOvr>
    <a:masterClrMapping/>
  </p:clrMapOvr>
  <p:transition spd="med"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153E4-FF9B-4521-9604-61C2DB98D789}" type="datetimeFigureOut">
              <a:rPr lang="ko-KR" altLang="en-US" smtClean="0"/>
              <a:t>2020. 2. 6.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3E307-7C41-418E-B9D5-FF3DB5727C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7619858"/>
      </p:ext>
    </p:extLst>
  </p:cSld>
  <p:clrMapOvr>
    <a:masterClrMapping/>
  </p:clrMapOvr>
  <p:transition spd="med"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153E4-FF9B-4521-9604-61C2DB98D789}" type="datetimeFigureOut">
              <a:rPr lang="ko-KR" altLang="en-US" smtClean="0"/>
              <a:t>2020. 2. 6.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3E307-7C41-418E-B9D5-FF3DB5727C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7763712"/>
      </p:ext>
    </p:extLst>
  </p:cSld>
  <p:clrMapOvr>
    <a:masterClrMapping/>
  </p:clrMapOvr>
  <p:transition spd="med"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153E4-FF9B-4521-9604-61C2DB98D789}" type="datetimeFigureOut">
              <a:rPr lang="ko-KR" altLang="en-US" smtClean="0"/>
              <a:t>2020. 2. 6.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3E307-7C41-418E-B9D5-FF3DB5727C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5775651"/>
      </p:ext>
    </p:extLst>
  </p:cSld>
  <p:clrMapOvr>
    <a:masterClrMapping/>
  </p:clrMapOvr>
  <p:transition spd="med"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153E4-FF9B-4521-9604-61C2DB98D789}" type="datetimeFigureOut">
              <a:rPr lang="ko-KR" altLang="en-US" smtClean="0"/>
              <a:t>2020. 2. 6.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3E307-7C41-418E-B9D5-FF3DB5727C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9514596"/>
      </p:ext>
    </p:extLst>
  </p:cSld>
  <p:clrMapOvr>
    <a:masterClrMapping/>
  </p:clrMapOvr>
  <p:transition spd="med"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153E4-FF9B-4521-9604-61C2DB98D789}" type="datetimeFigureOut">
              <a:rPr lang="ko-KR" altLang="en-US" smtClean="0"/>
              <a:t>2020. 2. 6.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3E307-7C41-418E-B9D5-FF3DB5727C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9278255"/>
      </p:ext>
    </p:extLst>
  </p:cSld>
  <p:clrMapOvr>
    <a:masterClrMapping/>
  </p:clrMapOvr>
  <p:transition spd="med"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153E4-FF9B-4521-9604-61C2DB98D789}" type="datetimeFigureOut">
              <a:rPr lang="ko-KR" altLang="en-US" smtClean="0"/>
              <a:t>2020. 2. 6.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3E307-7C41-418E-B9D5-FF3DB5727C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2801159"/>
      </p:ext>
    </p:extLst>
  </p:cSld>
  <p:clrMapOvr>
    <a:masterClrMapping/>
  </p:clrMapOvr>
  <p:transition spd="med"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153E4-FF9B-4521-9604-61C2DB98D789}" type="datetimeFigureOut">
              <a:rPr lang="ko-KR" altLang="en-US" smtClean="0"/>
              <a:t>2020. 2. 6.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3E307-7C41-418E-B9D5-FF3DB5727C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6392008"/>
      </p:ext>
    </p:extLst>
  </p:cSld>
  <p:clrMapOvr>
    <a:masterClrMapping/>
  </p:clrMapOvr>
  <p:transition spd="med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2153E4-FF9B-4521-9604-61C2DB98D789}" type="datetimeFigureOut">
              <a:rPr lang="ko-KR" altLang="en-US" smtClean="0"/>
              <a:t>2020. 2. 6.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E3E307-7C41-418E-B9D5-FF3DB5727C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7432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med">
    <p:wipe dir="r"/>
  </p:transition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6.e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1.jp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jfif"/><Relationship Id="rId18" Type="http://schemas.openxmlformats.org/officeDocument/2006/relationships/image" Target="../media/image30.tiff"/><Relationship Id="rId3" Type="http://schemas.openxmlformats.org/officeDocument/2006/relationships/image" Target="../media/image1.jpg"/><Relationship Id="rId21" Type="http://schemas.openxmlformats.org/officeDocument/2006/relationships/image" Target="../media/image33.tiff"/><Relationship Id="rId7" Type="http://schemas.openxmlformats.org/officeDocument/2006/relationships/image" Target="../media/image20.png"/><Relationship Id="rId12" Type="http://schemas.openxmlformats.org/officeDocument/2006/relationships/image" Target="../media/image25.jfif"/><Relationship Id="rId17" Type="http://schemas.openxmlformats.org/officeDocument/2006/relationships/image" Target="../media/image29.tiff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28.tiff"/><Relationship Id="rId20" Type="http://schemas.openxmlformats.org/officeDocument/2006/relationships/image" Target="../media/image32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5" Type="http://schemas.openxmlformats.org/officeDocument/2006/relationships/image" Target="../media/image27.tiff"/><Relationship Id="rId10" Type="http://schemas.openxmlformats.org/officeDocument/2006/relationships/image" Target="../media/image23.png"/><Relationship Id="rId19" Type="http://schemas.openxmlformats.org/officeDocument/2006/relationships/image" Target="../media/image31.tiff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4" Type="http://schemas.openxmlformats.org/officeDocument/2006/relationships/image" Target="../media/image5.png"/><Relationship Id="rId22" Type="http://schemas.openxmlformats.org/officeDocument/2006/relationships/image" Target="../media/image34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4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4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5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1.jp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.png"/><Relationship Id="rId4" Type="http://schemas.openxmlformats.org/officeDocument/2006/relationships/image" Target="../media/image6.png"/><Relationship Id="rId9" Type="http://schemas.openxmlformats.org/officeDocument/2006/relationships/image" Target="../media/image59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1.jp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10" Type="http://schemas.openxmlformats.org/officeDocument/2006/relationships/image" Target="../media/image65.png"/><Relationship Id="rId4" Type="http://schemas.openxmlformats.org/officeDocument/2006/relationships/image" Target="../media/image5.png"/><Relationship Id="rId9" Type="http://schemas.openxmlformats.org/officeDocument/2006/relationships/image" Target="../media/image6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1.jp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9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jp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11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14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5.png"/><Relationship Id="rId4" Type="http://schemas.openxmlformats.org/officeDocument/2006/relationships/hyperlink" Target="http://192.168.10.44:8800/codehappy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906" b="63581"/>
          <a:stretch/>
        </p:blipFill>
        <p:spPr>
          <a:xfrm>
            <a:off x="9921178" y="142875"/>
            <a:ext cx="2166047" cy="66675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874" b="62540"/>
          <a:stretch/>
        </p:blipFill>
        <p:spPr>
          <a:xfrm>
            <a:off x="127000" y="6350"/>
            <a:ext cx="2309949" cy="6737350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61911" y="61911"/>
            <a:ext cx="12068177" cy="6734177"/>
          </a:xfrm>
          <a:prstGeom prst="rect">
            <a:avLst/>
          </a:prstGeom>
          <a:noFill/>
          <a:ln w="127000">
            <a:solidFill>
              <a:srgbClr val="C61A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연결선 12"/>
          <p:cNvCxnSpPr/>
          <p:nvPr/>
        </p:nvCxnSpPr>
        <p:spPr>
          <a:xfrm>
            <a:off x="4171950" y="5120087"/>
            <a:ext cx="3848100" cy="0"/>
          </a:xfrm>
          <a:prstGeom prst="line">
            <a:avLst/>
          </a:prstGeom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4552950" y="5523368"/>
            <a:ext cx="30861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rgbClr val="C61A4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&lt;</a:t>
            </a:r>
            <a:r>
              <a:rPr lang="ko-KR" altLang="en-US" sz="2800" dirty="0" err="1">
                <a:solidFill>
                  <a:srgbClr val="C61A4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김옥철</a:t>
            </a:r>
            <a:r>
              <a:rPr lang="ko-KR" altLang="en-US" sz="2800" dirty="0">
                <a:solidFill>
                  <a:srgbClr val="C61A4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en-US" altLang="ko-KR" sz="2800" dirty="0">
                <a:solidFill>
                  <a:srgbClr val="C61A4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&amp; </a:t>
            </a:r>
            <a:r>
              <a:rPr lang="ko-KR" altLang="en-US" sz="2800" dirty="0">
                <a:solidFill>
                  <a:srgbClr val="C61A4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윤희석</a:t>
            </a:r>
            <a:r>
              <a:rPr lang="en-US" altLang="ko-KR" sz="2800" dirty="0">
                <a:solidFill>
                  <a:srgbClr val="C61A4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&gt;</a:t>
            </a:r>
            <a:endParaRPr lang="ko-KR" altLang="en-US" sz="2800" dirty="0">
              <a:solidFill>
                <a:srgbClr val="C61A4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503445" y="1952716"/>
            <a:ext cx="546502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Team  3 ! 4 !</a:t>
            </a:r>
            <a:endParaRPr lang="ko-KR" altLang="en-US" sz="66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601432" y="3314397"/>
            <a:ext cx="500810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rgbClr val="C61A4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IT </a:t>
            </a:r>
            <a:r>
              <a:rPr lang="ko-KR" altLang="en-US" sz="4400" dirty="0">
                <a:solidFill>
                  <a:srgbClr val="C61A4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커뮤니티 사이트</a:t>
            </a:r>
            <a:endParaRPr lang="en-US" altLang="ko-KR" sz="4400" dirty="0">
              <a:solidFill>
                <a:srgbClr val="C61A4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r>
              <a:rPr lang="en-US" altLang="ko-KR" sz="4400" dirty="0">
                <a:solidFill>
                  <a:srgbClr val="C61A4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  (code happy)</a:t>
            </a:r>
            <a:endParaRPr lang="ko-KR" altLang="en-US" sz="4400" dirty="0">
              <a:solidFill>
                <a:srgbClr val="C61A4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2312" y="840046"/>
            <a:ext cx="3600000" cy="550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732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그림 4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906" b="63581"/>
          <a:stretch/>
        </p:blipFill>
        <p:spPr>
          <a:xfrm rot="16200000">
            <a:off x="8301128" y="-778118"/>
            <a:ext cx="866334" cy="266674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61911" y="61911"/>
            <a:ext cx="12068177" cy="6734177"/>
          </a:xfrm>
          <a:prstGeom prst="rect">
            <a:avLst/>
          </a:prstGeom>
          <a:noFill/>
          <a:ln w="127000">
            <a:solidFill>
              <a:srgbClr val="C61A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6" name="그룹 25"/>
          <p:cNvGrpSpPr/>
          <p:nvPr/>
        </p:nvGrpSpPr>
        <p:grpSpPr>
          <a:xfrm>
            <a:off x="562138" y="494172"/>
            <a:ext cx="566057" cy="561975"/>
            <a:chOff x="429074" y="377129"/>
            <a:chExt cx="566057" cy="561975"/>
          </a:xfrm>
        </p:grpSpPr>
        <p:sp>
          <p:nvSpPr>
            <p:cNvPr id="28" name="타원 27"/>
            <p:cNvSpPr/>
            <p:nvPr/>
          </p:nvSpPr>
          <p:spPr>
            <a:xfrm>
              <a:off x="433156" y="377129"/>
              <a:ext cx="561975" cy="561975"/>
            </a:xfrm>
            <a:prstGeom prst="ellipse">
              <a:avLst/>
            </a:prstGeom>
            <a:solidFill>
              <a:srgbClr val="6D6E71"/>
            </a:solidFill>
            <a:ln>
              <a:noFill/>
            </a:ln>
            <a:effectLst>
              <a:outerShdw blurRad="254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429074" y="466770"/>
              <a:ext cx="5660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02</a:t>
              </a:r>
              <a:endParaRPr lang="ko-KR" altLang="en-US" sz="20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1276955" y="523086"/>
            <a:ext cx="46756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rgbClr val="6D6E7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프로젝트 설계</a:t>
            </a:r>
            <a:r>
              <a:rPr lang="en-US" altLang="ko-KR" sz="2800" dirty="0">
                <a:solidFill>
                  <a:srgbClr val="6D6E7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_</a:t>
            </a:r>
            <a:r>
              <a:rPr lang="ko-KR" altLang="en-US" sz="2800" dirty="0">
                <a:solidFill>
                  <a:srgbClr val="6D6E7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개발 일정</a:t>
            </a:r>
            <a:endParaRPr lang="en-US" altLang="ko-KR" sz="2800" dirty="0">
              <a:solidFill>
                <a:srgbClr val="6D6E7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graphicFrame>
        <p:nvGraphicFramePr>
          <p:cNvPr id="16" name="개체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70863899"/>
              </p:ext>
            </p:extLst>
          </p:nvPr>
        </p:nvGraphicFramePr>
        <p:xfrm>
          <a:off x="1299394" y="1231446"/>
          <a:ext cx="9270470" cy="52140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2" name="워크시트" r:id="rId5" imgW="8351667" imgH="4869180" progId="">
                  <p:embed/>
                </p:oleObj>
              </mc:Choice>
              <mc:Fallback>
                <p:oleObj name="워크시트" r:id="rId5" imgW="8351667" imgH="4869180" progId="">
                  <p:embed/>
                  <p:pic>
                    <p:nvPicPr>
                      <p:cNvPr id="4" name="개체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9394" y="1231446"/>
                        <a:ext cx="9270470" cy="521403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7" name="그림 1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2465" y="279812"/>
            <a:ext cx="1800000" cy="275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952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그림 12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906" b="63581"/>
          <a:stretch/>
        </p:blipFill>
        <p:spPr>
          <a:xfrm rot="16200000">
            <a:off x="8301128" y="-778118"/>
            <a:ext cx="866334" cy="266674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61911" y="61911"/>
            <a:ext cx="12068177" cy="6734177"/>
          </a:xfrm>
          <a:prstGeom prst="rect">
            <a:avLst/>
          </a:prstGeom>
          <a:noFill/>
          <a:ln w="127000">
            <a:solidFill>
              <a:srgbClr val="C61A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/>
          <p:cNvCxnSpPr/>
          <p:nvPr/>
        </p:nvCxnSpPr>
        <p:spPr>
          <a:xfrm flipV="1">
            <a:off x="6096002" y="2538671"/>
            <a:ext cx="1" cy="3705479"/>
          </a:xfrm>
          <a:prstGeom prst="straightConnector1">
            <a:avLst/>
          </a:prstGeom>
          <a:solidFill>
            <a:schemeClr val="bg1">
              <a:alpha val="88000"/>
            </a:schemeClr>
          </a:solidFill>
          <a:ln w="22225">
            <a:solidFill>
              <a:srgbClr val="C61A41"/>
            </a:solidFill>
            <a:prstDash val="sysDash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8" name="직사각형 17"/>
          <p:cNvSpPr/>
          <p:nvPr/>
        </p:nvSpPr>
        <p:spPr>
          <a:xfrm>
            <a:off x="7811962" y="2024032"/>
            <a:ext cx="1210588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algn="ctr"/>
            <a:r>
              <a:rPr lang="en-US" altLang="ko-KR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Back-end</a:t>
            </a:r>
            <a:endParaRPr lang="ko-KR" altLang="en-US" dirty="0"/>
          </a:p>
        </p:txBody>
      </p:sp>
      <p:sp>
        <p:nvSpPr>
          <p:cNvPr id="31" name="직사각형 30"/>
          <p:cNvSpPr/>
          <p:nvPr/>
        </p:nvSpPr>
        <p:spPr>
          <a:xfrm>
            <a:off x="2099396" y="4347542"/>
            <a:ext cx="2829622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데이터베이스 </a:t>
            </a:r>
            <a:r>
              <a:rPr lang="en-US" altLang="ko-KR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, Web Server</a:t>
            </a:r>
            <a:endParaRPr lang="ko-KR" altLang="en-US" dirty="0"/>
          </a:p>
        </p:txBody>
      </p:sp>
      <p:cxnSp>
        <p:nvCxnSpPr>
          <p:cNvPr id="25" name="직선 화살표 연결선 24"/>
          <p:cNvCxnSpPr/>
          <p:nvPr/>
        </p:nvCxnSpPr>
        <p:spPr>
          <a:xfrm>
            <a:off x="1625980" y="4300256"/>
            <a:ext cx="9167690" cy="0"/>
          </a:xfrm>
          <a:prstGeom prst="straightConnector1">
            <a:avLst/>
          </a:prstGeom>
          <a:solidFill>
            <a:schemeClr val="bg1">
              <a:alpha val="88000"/>
            </a:schemeClr>
          </a:solidFill>
          <a:ln w="22225">
            <a:solidFill>
              <a:srgbClr val="C61A41"/>
            </a:solidFill>
            <a:prstDash val="sysDash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2" name="직사각형 31"/>
          <p:cNvSpPr/>
          <p:nvPr/>
        </p:nvSpPr>
        <p:spPr>
          <a:xfrm>
            <a:off x="2893890" y="2024032"/>
            <a:ext cx="1247457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algn="ctr"/>
            <a:r>
              <a:rPr lang="en-US" altLang="ko-KR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Front-end</a:t>
            </a:r>
            <a:endParaRPr lang="ko-KR" altLang="en-US" dirty="0"/>
          </a:p>
        </p:txBody>
      </p:sp>
      <p:sp>
        <p:nvSpPr>
          <p:cNvPr id="33" name="직사각형 32"/>
          <p:cNvSpPr/>
          <p:nvPr/>
        </p:nvSpPr>
        <p:spPr>
          <a:xfrm>
            <a:off x="8004607" y="4371423"/>
            <a:ext cx="1218603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algn="ctr"/>
            <a:r>
              <a:rPr lang="en-US" altLang="ko-KR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Tool, </a:t>
            </a:r>
            <a:r>
              <a:rPr lang="en-US" altLang="ko-KR" dirty="0" err="1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etc</a:t>
            </a:r>
            <a:r>
              <a:rPr lang="en-US" altLang="ko-KR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,.</a:t>
            </a:r>
            <a:endParaRPr lang="ko-KR" altLang="en-US" dirty="0"/>
          </a:p>
        </p:txBody>
      </p:sp>
      <p:grpSp>
        <p:nvGrpSpPr>
          <p:cNvPr id="106" name="그룹 105"/>
          <p:cNvGrpSpPr/>
          <p:nvPr/>
        </p:nvGrpSpPr>
        <p:grpSpPr>
          <a:xfrm>
            <a:off x="562138" y="494172"/>
            <a:ext cx="566057" cy="561975"/>
            <a:chOff x="429074" y="377129"/>
            <a:chExt cx="566057" cy="561975"/>
          </a:xfrm>
        </p:grpSpPr>
        <p:sp>
          <p:nvSpPr>
            <p:cNvPr id="114" name="타원 113"/>
            <p:cNvSpPr/>
            <p:nvPr/>
          </p:nvSpPr>
          <p:spPr>
            <a:xfrm>
              <a:off x="433156" y="377129"/>
              <a:ext cx="561975" cy="561975"/>
            </a:xfrm>
            <a:prstGeom prst="ellipse">
              <a:avLst/>
            </a:prstGeom>
            <a:solidFill>
              <a:srgbClr val="6D6E71"/>
            </a:solidFill>
            <a:ln>
              <a:noFill/>
            </a:ln>
            <a:effectLst>
              <a:outerShdw blurRad="254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7" name="TextBox 116"/>
            <p:cNvSpPr txBox="1"/>
            <p:nvPr/>
          </p:nvSpPr>
          <p:spPr>
            <a:xfrm>
              <a:off x="429074" y="466770"/>
              <a:ext cx="5660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02</a:t>
              </a:r>
              <a:endParaRPr lang="ko-KR" altLang="en-US" sz="20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</p:grpSp>
      <p:sp>
        <p:nvSpPr>
          <p:cNvPr id="123" name="TextBox 122"/>
          <p:cNvSpPr txBox="1"/>
          <p:nvPr/>
        </p:nvSpPr>
        <p:spPr>
          <a:xfrm>
            <a:off x="1276955" y="523086"/>
            <a:ext cx="54660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rgbClr val="6D6E7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프로젝트 설계</a:t>
            </a:r>
            <a:r>
              <a:rPr lang="en-US" altLang="ko-KR" sz="2800" dirty="0">
                <a:solidFill>
                  <a:srgbClr val="6D6E7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_</a:t>
            </a:r>
            <a:r>
              <a:rPr lang="ko-KR" altLang="en-US" sz="2800" dirty="0">
                <a:solidFill>
                  <a:srgbClr val="6D6E7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개발 환경</a:t>
            </a:r>
            <a:endParaRPr lang="en-US" altLang="ko-KR" sz="2800" dirty="0">
              <a:solidFill>
                <a:srgbClr val="6D6E7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26" name="TextBox 125"/>
          <p:cNvSpPr txBox="1"/>
          <p:nvPr/>
        </p:nvSpPr>
        <p:spPr>
          <a:xfrm>
            <a:off x="2006781" y="1297047"/>
            <a:ext cx="15616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rgbClr val="C61A4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Stack</a:t>
            </a:r>
            <a:endParaRPr lang="ko-KR" altLang="en-US" sz="3600" dirty="0">
              <a:solidFill>
                <a:srgbClr val="C61A4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27" name="TextBox 126"/>
          <p:cNvSpPr txBox="1"/>
          <p:nvPr/>
        </p:nvSpPr>
        <p:spPr>
          <a:xfrm>
            <a:off x="671903" y="1286289"/>
            <a:ext cx="12121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ln>
                  <a:solidFill>
                    <a:srgbClr val="C61A41"/>
                  </a:solidFill>
                </a:ln>
                <a:solidFill>
                  <a:schemeClr val="bg1"/>
                </a:solidFill>
                <a:effectLst>
                  <a:outerShdw dist="101600" dir="2700000" algn="tl" rotWithShape="0">
                    <a:srgbClr val="C61A41"/>
                  </a:outerShdw>
                </a:effectLs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Skill</a:t>
            </a:r>
            <a:endParaRPr lang="ko-KR" altLang="en-US" sz="3600" dirty="0">
              <a:ln>
                <a:solidFill>
                  <a:srgbClr val="C61A41"/>
                </a:solidFill>
              </a:ln>
              <a:solidFill>
                <a:schemeClr val="bg1"/>
              </a:solidFill>
              <a:effectLst>
                <a:outerShdw dist="101600" dir="2700000" algn="tl" rotWithShape="0">
                  <a:srgbClr val="C61A41"/>
                </a:outerShdw>
              </a:effectLst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pic>
        <p:nvPicPr>
          <p:cNvPr id="58" name="Picture 29" descr="html5 png에 대한 이미지 검색결과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000323" y="2426988"/>
            <a:ext cx="1620153" cy="934116"/>
          </a:xfrm>
          <a:prstGeom prst="rect">
            <a:avLst/>
          </a:prstGeom>
          <a:noFill/>
        </p:spPr>
      </p:pic>
      <p:pic>
        <p:nvPicPr>
          <p:cNvPr id="59" name="Picture 15" descr="bootstrap png에 대한 이미지 검색결과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941659" y="3495012"/>
            <a:ext cx="834805" cy="834805"/>
          </a:xfrm>
          <a:prstGeom prst="rect">
            <a:avLst/>
          </a:prstGeom>
          <a:noFill/>
        </p:spPr>
      </p:pic>
      <p:pic>
        <p:nvPicPr>
          <p:cNvPr id="61" name="Picture 13" descr="java png에 대한 이미지 검색결과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389150" y="3466040"/>
            <a:ext cx="1063006" cy="755440"/>
          </a:xfrm>
          <a:prstGeom prst="rect">
            <a:avLst/>
          </a:prstGeom>
          <a:noFill/>
        </p:spPr>
      </p:pic>
      <p:pic>
        <p:nvPicPr>
          <p:cNvPr id="62" name="Picture 21" descr="spring framework png에 대한 이미지 검색결과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486235" y="2655244"/>
            <a:ext cx="1272082" cy="645069"/>
          </a:xfrm>
          <a:prstGeom prst="rect">
            <a:avLst/>
          </a:prstGeom>
          <a:noFill/>
        </p:spPr>
      </p:pic>
      <p:pic>
        <p:nvPicPr>
          <p:cNvPr id="64" name="Picture 23" descr="mybatis png에 대한 이미지 검색결과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642533" y="5135061"/>
            <a:ext cx="1925894" cy="1278657"/>
          </a:xfrm>
          <a:prstGeom prst="rect">
            <a:avLst/>
          </a:prstGeom>
          <a:noFill/>
        </p:spPr>
      </p:pic>
      <p:pic>
        <p:nvPicPr>
          <p:cNvPr id="65" name="Picture 35" descr="mariadb png에 대한 이미지 검색결과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1884094" y="5109684"/>
            <a:ext cx="1362262" cy="423153"/>
          </a:xfrm>
          <a:prstGeom prst="rect">
            <a:avLst/>
          </a:prstGeom>
          <a:noFill/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9664" y="4974335"/>
            <a:ext cx="1392855" cy="405930"/>
          </a:xfrm>
          <a:prstGeom prst="rect">
            <a:avLst/>
          </a:prstGeom>
        </p:spPr>
      </p:pic>
      <p:pic>
        <p:nvPicPr>
          <p:cNvPr id="66" name="Picture 31" descr="js png에 대한 이미지 검색결과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3857498" y="2566659"/>
            <a:ext cx="793551" cy="733654"/>
          </a:xfrm>
          <a:prstGeom prst="rect">
            <a:avLst/>
          </a:prstGeom>
          <a:noFill/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4163" y="2919095"/>
            <a:ext cx="645289" cy="64173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1071" y="5134609"/>
            <a:ext cx="1030942" cy="613130"/>
          </a:xfrm>
          <a:prstGeom prst="rect">
            <a:avLst/>
          </a:prstGeom>
        </p:spPr>
      </p:pic>
      <p:pic>
        <p:nvPicPr>
          <p:cNvPr id="68" name="그림 67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2465" y="279812"/>
            <a:ext cx="1800000" cy="27538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1EB0787-F492-E240-9617-6D25A37BF01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058291" y="2807891"/>
            <a:ext cx="579424" cy="500921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1C7237EF-4C67-1747-B21F-BE8B66A8F034}"/>
              </a:ext>
            </a:extLst>
          </p:cNvPr>
          <p:cNvSpPr txBox="1"/>
          <p:nvPr/>
        </p:nvSpPr>
        <p:spPr>
          <a:xfrm>
            <a:off x="4613361" y="2714773"/>
            <a:ext cx="444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C61A4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+</a:t>
            </a:r>
            <a:endParaRPr lang="ko-KR" altLang="en-US" sz="3600" dirty="0">
              <a:solidFill>
                <a:srgbClr val="C61A4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55A22E94-927C-2248-8F86-1CB97A0F1F57}"/>
              </a:ext>
            </a:extLst>
          </p:cNvPr>
          <p:cNvSpPr/>
          <p:nvPr/>
        </p:nvSpPr>
        <p:spPr>
          <a:xfrm>
            <a:off x="7184572" y="2349095"/>
            <a:ext cx="1157689" cy="323165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algn="ctr"/>
            <a:r>
              <a:rPr lang="en-US" altLang="ko-KR" sz="15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Framework</a:t>
            </a:r>
            <a:endParaRPr lang="ko-KR" altLang="en-US" sz="1500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91465D4-8665-D944-948A-D1B0DF5F2D5D}"/>
              </a:ext>
            </a:extLst>
          </p:cNvPr>
          <p:cNvSpPr/>
          <p:nvPr/>
        </p:nvSpPr>
        <p:spPr>
          <a:xfrm>
            <a:off x="7283449" y="3182912"/>
            <a:ext cx="1024639" cy="323165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algn="ctr"/>
            <a:r>
              <a:rPr lang="en-US" altLang="ko-KR" sz="15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Language</a:t>
            </a:r>
            <a:endParaRPr lang="ko-KR" altLang="en-US" sz="1500" dirty="0"/>
          </a:p>
        </p:txBody>
      </p:sp>
      <p:pic>
        <p:nvPicPr>
          <p:cNvPr id="35" name="Picture 31" descr="js png에 대한 이미지 검색결과">
            <a:extLst>
              <a:ext uri="{FF2B5EF4-FFF2-40B4-BE49-F238E27FC236}">
                <a16:creationId xmlns:a16="http://schemas.microsoft.com/office/drawing/2014/main" id="{3383F884-BED7-F44A-B88A-33B92D1CED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8004607" y="3503463"/>
            <a:ext cx="793551" cy="733654"/>
          </a:xfrm>
          <a:prstGeom prst="rect">
            <a:avLst/>
          </a:prstGeom>
          <a:noFill/>
        </p:spPr>
      </p:pic>
      <p:sp>
        <p:nvSpPr>
          <p:cNvPr id="36" name="직사각형 35">
            <a:extLst>
              <a:ext uri="{FF2B5EF4-FFF2-40B4-BE49-F238E27FC236}">
                <a16:creationId xmlns:a16="http://schemas.microsoft.com/office/drawing/2014/main" id="{E44268BA-31AF-A745-AA1A-96C189DF0C6A}"/>
              </a:ext>
            </a:extLst>
          </p:cNvPr>
          <p:cNvSpPr/>
          <p:nvPr/>
        </p:nvSpPr>
        <p:spPr>
          <a:xfrm>
            <a:off x="2402997" y="4766606"/>
            <a:ext cx="450765" cy="323165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algn="ctr"/>
            <a:r>
              <a:rPr lang="en-US" altLang="ko-KR" sz="15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DB</a:t>
            </a:r>
            <a:endParaRPr lang="ko-KR" altLang="en-US" sz="1500" dirty="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56F55A54-9B4E-B046-9726-8F6375CFBDFE}"/>
              </a:ext>
            </a:extLst>
          </p:cNvPr>
          <p:cNvSpPr/>
          <p:nvPr/>
        </p:nvSpPr>
        <p:spPr>
          <a:xfrm>
            <a:off x="3839693" y="4764159"/>
            <a:ext cx="1204176" cy="323165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algn="ctr"/>
            <a:r>
              <a:rPr lang="en-US" altLang="ko-KR" sz="15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Web Server</a:t>
            </a:r>
            <a:endParaRPr lang="ko-KR" altLang="en-US" sz="1500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7B70E6D-1D4F-3E48-93F6-5289650305C8}"/>
              </a:ext>
            </a:extLst>
          </p:cNvPr>
          <p:cNvSpPr/>
          <p:nvPr/>
        </p:nvSpPr>
        <p:spPr>
          <a:xfrm>
            <a:off x="9624794" y="2607850"/>
            <a:ext cx="769763" cy="323165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algn="ctr"/>
            <a:r>
              <a:rPr lang="en-US" altLang="ko-KR" sz="15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Library</a:t>
            </a:r>
            <a:endParaRPr lang="ko-KR" altLang="en-US" sz="15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240F805-6F39-A34E-BB5B-567AF8B88B2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415541" y="2981788"/>
            <a:ext cx="933177" cy="27608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DA5414D-DC06-F24A-B8E1-81863174D238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381243" y="3268390"/>
            <a:ext cx="996495" cy="35513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1EC98B3-BECD-9043-BD83-3D2A8C6096BE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026105" y="2668659"/>
            <a:ext cx="808785" cy="44456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3C17F55-1939-3A40-8F37-EA13C52C4AE7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879490" y="3623524"/>
            <a:ext cx="754259" cy="39416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D95F31B-7B4F-5C45-998D-86C46769B7AD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111202" y="4851434"/>
            <a:ext cx="612108" cy="68140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3C236058-8A28-5C45-96DC-4DBDBCC5D6C2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002498" y="4932539"/>
            <a:ext cx="523217" cy="52321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22656EF2-6A6C-1346-A1F1-ECFABDB58840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9879490" y="4865056"/>
            <a:ext cx="867626" cy="652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78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그림 4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906" b="63581"/>
          <a:stretch/>
        </p:blipFill>
        <p:spPr>
          <a:xfrm rot="16200000">
            <a:off x="8301128" y="-778118"/>
            <a:ext cx="866334" cy="266674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61911" y="61911"/>
            <a:ext cx="12068177" cy="6734177"/>
          </a:xfrm>
          <a:prstGeom prst="rect">
            <a:avLst/>
          </a:prstGeom>
          <a:noFill/>
          <a:ln w="127000">
            <a:solidFill>
              <a:srgbClr val="C61A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6" name="그룹 25"/>
          <p:cNvGrpSpPr/>
          <p:nvPr/>
        </p:nvGrpSpPr>
        <p:grpSpPr>
          <a:xfrm>
            <a:off x="562138" y="494172"/>
            <a:ext cx="566057" cy="561975"/>
            <a:chOff x="429074" y="377129"/>
            <a:chExt cx="566057" cy="561975"/>
          </a:xfrm>
        </p:grpSpPr>
        <p:sp>
          <p:nvSpPr>
            <p:cNvPr id="28" name="타원 27"/>
            <p:cNvSpPr/>
            <p:nvPr/>
          </p:nvSpPr>
          <p:spPr>
            <a:xfrm>
              <a:off x="433156" y="377129"/>
              <a:ext cx="561975" cy="561975"/>
            </a:xfrm>
            <a:prstGeom prst="ellipse">
              <a:avLst/>
            </a:prstGeom>
            <a:solidFill>
              <a:srgbClr val="6D6E71"/>
            </a:solidFill>
            <a:ln>
              <a:noFill/>
            </a:ln>
            <a:effectLst>
              <a:outerShdw blurRad="254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429074" y="466770"/>
              <a:ext cx="5660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02</a:t>
              </a:r>
              <a:endParaRPr lang="ko-KR" altLang="en-US" sz="20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1276955" y="523086"/>
            <a:ext cx="50700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rgbClr val="6D6E7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프로젝트 설계</a:t>
            </a:r>
            <a:r>
              <a:rPr lang="en-US" altLang="ko-KR" sz="2800" dirty="0">
                <a:solidFill>
                  <a:srgbClr val="6D6E7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_</a:t>
            </a:r>
            <a:r>
              <a:rPr lang="ko-KR" altLang="en-US" sz="2800" dirty="0">
                <a:solidFill>
                  <a:srgbClr val="6D6E7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데이터베이스 설계</a:t>
            </a:r>
            <a:endParaRPr lang="en-US" altLang="ko-KR" sz="2800" dirty="0">
              <a:solidFill>
                <a:srgbClr val="6D6E7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9069" y="1250808"/>
            <a:ext cx="7960036" cy="4983912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2465" y="279812"/>
            <a:ext cx="1800000" cy="275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97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그림 4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906" b="63581"/>
          <a:stretch/>
        </p:blipFill>
        <p:spPr>
          <a:xfrm rot="16200000">
            <a:off x="8301128" y="-778118"/>
            <a:ext cx="866334" cy="266674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61911" y="61911"/>
            <a:ext cx="12068177" cy="6734177"/>
          </a:xfrm>
          <a:prstGeom prst="rect">
            <a:avLst/>
          </a:prstGeom>
          <a:noFill/>
          <a:ln w="127000">
            <a:solidFill>
              <a:srgbClr val="C61A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6" name="그룹 25"/>
          <p:cNvGrpSpPr/>
          <p:nvPr/>
        </p:nvGrpSpPr>
        <p:grpSpPr>
          <a:xfrm>
            <a:off x="562138" y="494172"/>
            <a:ext cx="566057" cy="561975"/>
            <a:chOff x="429074" y="377129"/>
            <a:chExt cx="566057" cy="561975"/>
          </a:xfrm>
        </p:grpSpPr>
        <p:sp>
          <p:nvSpPr>
            <p:cNvPr id="28" name="타원 27"/>
            <p:cNvSpPr/>
            <p:nvPr/>
          </p:nvSpPr>
          <p:spPr>
            <a:xfrm>
              <a:off x="433156" y="377129"/>
              <a:ext cx="561975" cy="561975"/>
            </a:xfrm>
            <a:prstGeom prst="ellipse">
              <a:avLst/>
            </a:prstGeom>
            <a:solidFill>
              <a:srgbClr val="6D6E71"/>
            </a:solidFill>
            <a:ln>
              <a:noFill/>
            </a:ln>
            <a:effectLst>
              <a:outerShdw blurRad="254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429074" y="466770"/>
              <a:ext cx="5660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02</a:t>
              </a:r>
              <a:endParaRPr lang="ko-KR" altLang="en-US" sz="20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1276955" y="523086"/>
            <a:ext cx="55093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rgbClr val="6D6E7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프로젝트 설계</a:t>
            </a:r>
            <a:r>
              <a:rPr lang="en-US" altLang="ko-KR" sz="2800" dirty="0">
                <a:solidFill>
                  <a:srgbClr val="6D6E7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_</a:t>
            </a:r>
            <a:r>
              <a:rPr lang="en-US" altLang="ko-KR" sz="2800" dirty="0" err="1">
                <a:solidFill>
                  <a:srgbClr val="6D6E7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Usecase</a:t>
            </a:r>
            <a:r>
              <a:rPr lang="en-US" altLang="ko-KR" sz="2800" dirty="0">
                <a:solidFill>
                  <a:srgbClr val="6D6E7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Diagram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6835" y="1395809"/>
            <a:ext cx="8420830" cy="4640982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2465" y="279812"/>
            <a:ext cx="1800000" cy="275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668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그림 4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906" b="63581"/>
          <a:stretch/>
        </p:blipFill>
        <p:spPr>
          <a:xfrm rot="16200000">
            <a:off x="8301128" y="-778118"/>
            <a:ext cx="866334" cy="266674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61911" y="61911"/>
            <a:ext cx="12068177" cy="6734177"/>
          </a:xfrm>
          <a:prstGeom prst="rect">
            <a:avLst/>
          </a:prstGeom>
          <a:noFill/>
          <a:ln w="127000">
            <a:solidFill>
              <a:srgbClr val="C61A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2" name="그룹 41"/>
          <p:cNvGrpSpPr/>
          <p:nvPr/>
        </p:nvGrpSpPr>
        <p:grpSpPr>
          <a:xfrm>
            <a:off x="562138" y="494172"/>
            <a:ext cx="566057" cy="561975"/>
            <a:chOff x="429074" y="377129"/>
            <a:chExt cx="566057" cy="561975"/>
          </a:xfrm>
        </p:grpSpPr>
        <p:sp>
          <p:nvSpPr>
            <p:cNvPr id="43" name="타원 42"/>
            <p:cNvSpPr/>
            <p:nvPr/>
          </p:nvSpPr>
          <p:spPr>
            <a:xfrm>
              <a:off x="433156" y="377129"/>
              <a:ext cx="561975" cy="561975"/>
            </a:xfrm>
            <a:prstGeom prst="ellipse">
              <a:avLst/>
            </a:prstGeom>
            <a:solidFill>
              <a:srgbClr val="6D6E71"/>
            </a:solidFill>
            <a:ln>
              <a:noFill/>
            </a:ln>
            <a:effectLst>
              <a:outerShdw blurRad="254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429074" y="466770"/>
              <a:ext cx="5660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03</a:t>
              </a:r>
              <a:endParaRPr lang="ko-KR" altLang="en-US" sz="20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</p:grpSp>
      <p:sp>
        <p:nvSpPr>
          <p:cNvPr id="52" name="TextBox 51"/>
          <p:cNvSpPr txBox="1"/>
          <p:nvPr/>
        </p:nvSpPr>
        <p:spPr>
          <a:xfrm>
            <a:off x="1276956" y="523086"/>
            <a:ext cx="48997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rgbClr val="6D6E7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프로젝트 기능</a:t>
            </a:r>
            <a:r>
              <a:rPr lang="en-US" altLang="ko-KR" sz="2800" dirty="0">
                <a:solidFill>
                  <a:srgbClr val="6D6E7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_</a:t>
            </a:r>
            <a:r>
              <a:rPr lang="ko-KR" altLang="en-US" sz="2800" dirty="0">
                <a:solidFill>
                  <a:srgbClr val="6D6E7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주요기능 소개</a:t>
            </a:r>
            <a:endParaRPr lang="en-US" altLang="ko-KR" sz="2800" dirty="0">
              <a:solidFill>
                <a:srgbClr val="6D6E7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1109491" y="1960126"/>
            <a:ext cx="109135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C61A4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기능별 </a:t>
            </a:r>
            <a:r>
              <a:rPr lang="en-US" altLang="ko-KR" sz="2000" dirty="0" err="1">
                <a:solidFill>
                  <a:srgbClr val="C61A4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jsp</a:t>
            </a:r>
            <a:r>
              <a:rPr lang="ko-KR" altLang="en-US" sz="2000" dirty="0">
                <a:solidFill>
                  <a:srgbClr val="C61A4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파일 열기 </a:t>
            </a:r>
            <a:r>
              <a:rPr lang="en-US" altLang="ko-KR" sz="2000" dirty="0">
                <a:solidFill>
                  <a:srgbClr val="C61A4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-&gt;</a:t>
            </a:r>
            <a:r>
              <a:rPr lang="ko-KR" altLang="en-US" sz="2000" dirty="0">
                <a:solidFill>
                  <a:srgbClr val="C61A4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r>
              <a:rPr lang="en-US" altLang="ko-KR" sz="2000" dirty="0">
                <a:solidFill>
                  <a:srgbClr val="C61A4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Controller</a:t>
            </a:r>
            <a:r>
              <a:rPr lang="ko-KR" altLang="en-US" sz="2000" dirty="0">
                <a:solidFill>
                  <a:srgbClr val="C61A4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에서 설정해준 </a:t>
            </a:r>
            <a:r>
              <a:rPr lang="en-US" altLang="ko-KR" sz="2000" dirty="0">
                <a:solidFill>
                  <a:srgbClr val="C61A4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Model name</a:t>
            </a:r>
            <a:r>
              <a:rPr lang="ko-KR" altLang="en-US" sz="2000" dirty="0">
                <a:solidFill>
                  <a:srgbClr val="C61A4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에 따라 내부 </a:t>
            </a:r>
            <a:r>
              <a:rPr lang="en-US" altLang="ko-KR" sz="2000" dirty="0">
                <a:solidFill>
                  <a:srgbClr val="C61A4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html </a:t>
            </a:r>
            <a:r>
              <a:rPr lang="ko-KR" altLang="en-US" sz="2000" dirty="0">
                <a:solidFill>
                  <a:srgbClr val="C61A4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보여주기</a:t>
            </a: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2465" y="279812"/>
            <a:ext cx="1800000" cy="275383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DB72636C-9488-2342-AC27-DE1DEE246208}"/>
              </a:ext>
            </a:extLst>
          </p:cNvPr>
          <p:cNvSpPr txBox="1"/>
          <p:nvPr/>
        </p:nvSpPr>
        <p:spPr>
          <a:xfrm>
            <a:off x="671903" y="1241464"/>
            <a:ext cx="30844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ln>
                  <a:solidFill>
                    <a:srgbClr val="C61A41"/>
                  </a:solidFill>
                </a:ln>
                <a:solidFill>
                  <a:schemeClr val="bg1"/>
                </a:solidFill>
                <a:effectLst>
                  <a:outerShdw dist="101600" dir="2700000" algn="tl" rotWithShape="0">
                    <a:srgbClr val="C61A41"/>
                  </a:outerShdw>
                </a:effectLs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프로젝트 구조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214FC71-2C1D-A049-9EDE-3CBE093F50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0195" y="2393350"/>
            <a:ext cx="5358114" cy="4216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57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그림 4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906" b="63581"/>
          <a:stretch/>
        </p:blipFill>
        <p:spPr>
          <a:xfrm rot="16200000">
            <a:off x="8301128" y="-778118"/>
            <a:ext cx="866334" cy="266674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61911" y="61911"/>
            <a:ext cx="12068177" cy="6734177"/>
          </a:xfrm>
          <a:prstGeom prst="rect">
            <a:avLst/>
          </a:prstGeom>
          <a:noFill/>
          <a:ln w="127000">
            <a:solidFill>
              <a:srgbClr val="C61A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2" name="그룹 41"/>
          <p:cNvGrpSpPr/>
          <p:nvPr/>
        </p:nvGrpSpPr>
        <p:grpSpPr>
          <a:xfrm>
            <a:off x="562138" y="494172"/>
            <a:ext cx="566057" cy="561975"/>
            <a:chOff x="429074" y="377129"/>
            <a:chExt cx="566057" cy="561975"/>
          </a:xfrm>
        </p:grpSpPr>
        <p:sp>
          <p:nvSpPr>
            <p:cNvPr id="43" name="타원 42"/>
            <p:cNvSpPr/>
            <p:nvPr/>
          </p:nvSpPr>
          <p:spPr>
            <a:xfrm>
              <a:off x="433156" y="377129"/>
              <a:ext cx="561975" cy="561975"/>
            </a:xfrm>
            <a:prstGeom prst="ellipse">
              <a:avLst/>
            </a:prstGeom>
            <a:solidFill>
              <a:srgbClr val="6D6E71"/>
            </a:solidFill>
            <a:ln>
              <a:noFill/>
            </a:ln>
            <a:effectLst>
              <a:outerShdw blurRad="254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429074" y="466770"/>
              <a:ext cx="5660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03</a:t>
              </a:r>
              <a:endParaRPr lang="ko-KR" altLang="en-US" sz="20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</p:grpSp>
      <p:sp>
        <p:nvSpPr>
          <p:cNvPr id="52" name="TextBox 51"/>
          <p:cNvSpPr txBox="1"/>
          <p:nvPr/>
        </p:nvSpPr>
        <p:spPr>
          <a:xfrm>
            <a:off x="1276956" y="523086"/>
            <a:ext cx="48997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rgbClr val="6D6E7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프로젝트 기능</a:t>
            </a:r>
            <a:r>
              <a:rPr lang="en-US" altLang="ko-KR" sz="2800" dirty="0">
                <a:solidFill>
                  <a:srgbClr val="6D6E7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_</a:t>
            </a:r>
            <a:r>
              <a:rPr lang="ko-KR" altLang="en-US" sz="2800" dirty="0">
                <a:solidFill>
                  <a:srgbClr val="6D6E7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주요기능 소개</a:t>
            </a:r>
            <a:endParaRPr lang="en-US" altLang="ko-KR" sz="2800" dirty="0">
              <a:solidFill>
                <a:srgbClr val="6D6E7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1128195" y="2468908"/>
            <a:ext cx="89482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C61A4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GET : </a:t>
            </a:r>
            <a:r>
              <a:rPr lang="ko-KR" altLang="en-US" sz="2400" dirty="0">
                <a:solidFill>
                  <a:srgbClr val="C61A4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정보를 받아올 때</a:t>
            </a:r>
            <a:r>
              <a:rPr lang="en-US" altLang="ko-KR" sz="2400" dirty="0">
                <a:solidFill>
                  <a:srgbClr val="C61A4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</a:t>
            </a:r>
            <a:r>
              <a:rPr lang="ko-KR" altLang="en-US" sz="2400" dirty="0">
                <a:solidFill>
                  <a:srgbClr val="C61A4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정보</a:t>
            </a:r>
            <a:r>
              <a:rPr lang="en-US" altLang="ko-KR" sz="2400" dirty="0">
                <a:solidFill>
                  <a:srgbClr val="C61A4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/:id),</a:t>
            </a:r>
            <a:r>
              <a:rPr lang="ko-KR" altLang="en-US" sz="2400" dirty="0">
                <a:solidFill>
                  <a:srgbClr val="C61A4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검색은 </a:t>
            </a:r>
            <a:r>
              <a:rPr lang="en-US" altLang="ko-KR" sz="2400" dirty="0">
                <a:solidFill>
                  <a:srgbClr val="C61A4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search/?q=String</a:t>
            </a:r>
            <a:endParaRPr lang="ko-KR" altLang="en-US" sz="2400" dirty="0">
              <a:solidFill>
                <a:srgbClr val="C61A4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2465" y="279812"/>
            <a:ext cx="1800000" cy="27538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0A6A388-0E29-9044-A2BE-88972064D2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4256" y="3096376"/>
            <a:ext cx="5172426" cy="86567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1F278A7-781B-774B-B61E-03F7CAE598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4256" y="5870376"/>
            <a:ext cx="5172426" cy="86567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76C67B1-188C-9949-B173-4A2F5FA75D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4256" y="4110126"/>
            <a:ext cx="5162496" cy="84631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59375F7-D2B3-834F-ADFE-540A1646AB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58226" y="3096376"/>
            <a:ext cx="5174465" cy="848273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DB72636C-9488-2342-AC27-DE1DEE246208}"/>
              </a:ext>
            </a:extLst>
          </p:cNvPr>
          <p:cNvSpPr txBox="1"/>
          <p:nvPr/>
        </p:nvSpPr>
        <p:spPr>
          <a:xfrm>
            <a:off x="671903" y="1241464"/>
            <a:ext cx="22591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ln>
                  <a:solidFill>
                    <a:srgbClr val="C61A41"/>
                  </a:solidFill>
                </a:ln>
                <a:solidFill>
                  <a:schemeClr val="bg1"/>
                </a:solidFill>
                <a:effectLst>
                  <a:outerShdw dist="101600" dir="2700000" algn="tl" rotWithShape="0">
                    <a:srgbClr val="C61A41"/>
                  </a:outerShdw>
                </a:effectLs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Rest API</a:t>
            </a:r>
            <a:endParaRPr lang="ko-KR" altLang="en-US" sz="3600" dirty="0">
              <a:ln>
                <a:solidFill>
                  <a:srgbClr val="C61A41"/>
                </a:solidFill>
              </a:ln>
              <a:solidFill>
                <a:schemeClr val="bg1"/>
              </a:solidFill>
              <a:effectLst>
                <a:outerShdw dist="101600" dir="2700000" algn="tl" rotWithShape="0">
                  <a:srgbClr val="C61A41"/>
                </a:outerShdw>
              </a:effectLst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EC085D8-282D-E144-BC24-BE0C22137390}"/>
              </a:ext>
            </a:extLst>
          </p:cNvPr>
          <p:cNvSpPr txBox="1"/>
          <p:nvPr/>
        </p:nvSpPr>
        <p:spPr>
          <a:xfrm>
            <a:off x="1128195" y="5308542"/>
            <a:ext cx="64207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C61A4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POST : </a:t>
            </a:r>
            <a:r>
              <a:rPr lang="ko-KR" altLang="en-US" sz="2400" dirty="0">
                <a:solidFill>
                  <a:srgbClr val="C61A4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정보를 보낼 때</a:t>
            </a:r>
            <a:r>
              <a:rPr lang="en-US" altLang="ko-KR" sz="2400" dirty="0">
                <a:solidFill>
                  <a:srgbClr val="C61A4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</a:t>
            </a:r>
            <a:r>
              <a:rPr lang="ko-KR" altLang="en-US" sz="2400" dirty="0">
                <a:solidFill>
                  <a:srgbClr val="C61A4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정보</a:t>
            </a:r>
            <a:r>
              <a:rPr lang="en-US" altLang="ko-KR" sz="2400" dirty="0">
                <a:solidFill>
                  <a:srgbClr val="C61A4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/post/:id) </a:t>
            </a:r>
            <a:r>
              <a:rPr lang="ko-KR" altLang="en-US" sz="2400" dirty="0">
                <a:solidFill>
                  <a:srgbClr val="C61A4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형식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85AB95F-BB6D-7C40-B3F3-133C6FB7CBCE}"/>
              </a:ext>
            </a:extLst>
          </p:cNvPr>
          <p:cNvSpPr txBox="1"/>
          <p:nvPr/>
        </p:nvSpPr>
        <p:spPr>
          <a:xfrm>
            <a:off x="2931048" y="1361384"/>
            <a:ext cx="56452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C61A4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: Representational State Transfer</a:t>
            </a:r>
            <a:endParaRPr lang="ko-KR" altLang="en-US" sz="2400" dirty="0">
              <a:solidFill>
                <a:srgbClr val="C61A4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84825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그림 4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906" b="63581"/>
          <a:stretch/>
        </p:blipFill>
        <p:spPr>
          <a:xfrm rot="16200000">
            <a:off x="8301128" y="-778118"/>
            <a:ext cx="866334" cy="266674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61911" y="61911"/>
            <a:ext cx="12068177" cy="6734177"/>
          </a:xfrm>
          <a:prstGeom prst="rect">
            <a:avLst/>
          </a:prstGeom>
          <a:noFill/>
          <a:ln w="127000">
            <a:solidFill>
              <a:srgbClr val="C61A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2" name="그룹 41"/>
          <p:cNvGrpSpPr/>
          <p:nvPr/>
        </p:nvGrpSpPr>
        <p:grpSpPr>
          <a:xfrm>
            <a:off x="562138" y="494172"/>
            <a:ext cx="566057" cy="561975"/>
            <a:chOff x="429074" y="377129"/>
            <a:chExt cx="566057" cy="561975"/>
          </a:xfrm>
        </p:grpSpPr>
        <p:sp>
          <p:nvSpPr>
            <p:cNvPr id="43" name="타원 42"/>
            <p:cNvSpPr/>
            <p:nvPr/>
          </p:nvSpPr>
          <p:spPr>
            <a:xfrm>
              <a:off x="433156" y="377129"/>
              <a:ext cx="561975" cy="561975"/>
            </a:xfrm>
            <a:prstGeom prst="ellipse">
              <a:avLst/>
            </a:prstGeom>
            <a:solidFill>
              <a:srgbClr val="6D6E71"/>
            </a:solidFill>
            <a:ln>
              <a:noFill/>
            </a:ln>
            <a:effectLst>
              <a:outerShdw blurRad="254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429074" y="466770"/>
              <a:ext cx="5660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03</a:t>
              </a:r>
              <a:endParaRPr lang="ko-KR" altLang="en-US" sz="20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</p:grpSp>
      <p:sp>
        <p:nvSpPr>
          <p:cNvPr id="52" name="TextBox 51"/>
          <p:cNvSpPr txBox="1"/>
          <p:nvPr/>
        </p:nvSpPr>
        <p:spPr>
          <a:xfrm>
            <a:off x="1276956" y="523086"/>
            <a:ext cx="48997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rgbClr val="6D6E7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프로젝트 기능</a:t>
            </a:r>
            <a:r>
              <a:rPr lang="en-US" altLang="ko-KR" sz="2800" dirty="0">
                <a:solidFill>
                  <a:srgbClr val="6D6E7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_</a:t>
            </a:r>
            <a:r>
              <a:rPr lang="ko-KR" altLang="en-US" sz="2800" dirty="0">
                <a:solidFill>
                  <a:srgbClr val="6D6E7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주요기능 소개</a:t>
            </a:r>
            <a:endParaRPr lang="en-US" altLang="ko-KR" sz="2800" dirty="0">
              <a:solidFill>
                <a:srgbClr val="6D6E7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1109491" y="2119782"/>
            <a:ext cx="47884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err="1">
                <a:solidFill>
                  <a:srgbClr val="C61A4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pom.xml</a:t>
            </a:r>
            <a:r>
              <a:rPr lang="ko-KR" altLang="en-US" sz="2000" dirty="0" err="1">
                <a:solidFill>
                  <a:srgbClr val="C61A4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를</a:t>
            </a:r>
            <a:r>
              <a:rPr lang="ko-KR" altLang="en-US" sz="2000" dirty="0">
                <a:solidFill>
                  <a:srgbClr val="C61A4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통한 </a:t>
            </a:r>
            <a:r>
              <a:rPr lang="en-US" altLang="ko-KR" sz="2000" dirty="0">
                <a:solidFill>
                  <a:srgbClr val="C61A4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dependency </a:t>
            </a:r>
            <a:r>
              <a:rPr lang="ko-KR" altLang="en-US" sz="2000" dirty="0">
                <a:solidFill>
                  <a:srgbClr val="C61A4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초기화</a:t>
            </a: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2465" y="279812"/>
            <a:ext cx="1800000" cy="275383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DB72636C-9488-2342-AC27-DE1DEE246208}"/>
              </a:ext>
            </a:extLst>
          </p:cNvPr>
          <p:cNvSpPr txBox="1"/>
          <p:nvPr/>
        </p:nvSpPr>
        <p:spPr>
          <a:xfrm>
            <a:off x="671903" y="1241464"/>
            <a:ext cx="20780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ln>
                  <a:solidFill>
                    <a:srgbClr val="C61A41"/>
                  </a:solidFill>
                </a:ln>
                <a:solidFill>
                  <a:schemeClr val="bg1"/>
                </a:solidFill>
                <a:effectLst>
                  <a:outerShdw dist="101600" dir="2700000" algn="tl" rotWithShape="0">
                    <a:srgbClr val="C61A41"/>
                  </a:outerShdw>
                </a:effectLs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JASYPT</a:t>
            </a:r>
            <a:endParaRPr lang="ko-KR" altLang="en-US" sz="3600" dirty="0">
              <a:ln>
                <a:solidFill>
                  <a:srgbClr val="C61A41"/>
                </a:solidFill>
              </a:ln>
              <a:solidFill>
                <a:schemeClr val="bg1"/>
              </a:solidFill>
              <a:effectLst>
                <a:outerShdw dist="101600" dir="2700000" algn="tl" rotWithShape="0">
                  <a:srgbClr val="C61A41"/>
                </a:outerShdw>
              </a:effectLst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85AB95F-BB6D-7C40-B3F3-133C6FB7CBCE}"/>
              </a:ext>
            </a:extLst>
          </p:cNvPr>
          <p:cNvSpPr txBox="1"/>
          <p:nvPr/>
        </p:nvSpPr>
        <p:spPr>
          <a:xfrm>
            <a:off x="2931048" y="1361384"/>
            <a:ext cx="58544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C61A4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: Spring </a:t>
            </a:r>
            <a:r>
              <a:rPr lang="ko-KR" altLang="en-US" sz="2400" dirty="0">
                <a:solidFill>
                  <a:srgbClr val="C61A4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정보 암호화를 위한 라이브러리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BB0D8FB-5F5A-1D45-A912-EF56ED71C2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7414" y="2657109"/>
            <a:ext cx="4165600" cy="13843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466C665-ACF5-8A43-9393-D059ADD033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0842" y="5754968"/>
            <a:ext cx="6016186" cy="79996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387A02B-5CA3-A844-ADEC-A5AABE3D6C36}"/>
              </a:ext>
            </a:extLst>
          </p:cNvPr>
          <p:cNvSpPr txBox="1"/>
          <p:nvPr/>
        </p:nvSpPr>
        <p:spPr>
          <a:xfrm>
            <a:off x="1081300" y="4316959"/>
            <a:ext cx="79537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rgbClr val="C61A4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root-</a:t>
            </a:r>
            <a:r>
              <a:rPr lang="en-US" altLang="ko-KR" sz="2000" dirty="0" err="1">
                <a:solidFill>
                  <a:srgbClr val="C61A4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context.xml</a:t>
            </a:r>
            <a:r>
              <a:rPr lang="ko-KR" altLang="en-US" sz="2000" dirty="0">
                <a:solidFill>
                  <a:srgbClr val="C61A4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에서 </a:t>
            </a:r>
            <a:r>
              <a:rPr lang="en-US" altLang="ko-KR" sz="2000" dirty="0">
                <a:solidFill>
                  <a:srgbClr val="C61A4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ENC(</a:t>
            </a:r>
            <a:r>
              <a:rPr lang="ko-KR" altLang="en-US" sz="2000" dirty="0" err="1">
                <a:solidFill>
                  <a:srgbClr val="C61A4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암호코드</a:t>
            </a:r>
            <a:r>
              <a:rPr lang="en-US" altLang="ko-KR" sz="2000" dirty="0">
                <a:solidFill>
                  <a:srgbClr val="C61A4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) </a:t>
            </a:r>
            <a:r>
              <a:rPr lang="ko-KR" altLang="en-US" sz="2000" dirty="0">
                <a:solidFill>
                  <a:srgbClr val="C61A4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설정</a:t>
            </a:r>
            <a:r>
              <a:rPr lang="en-US" altLang="ko-KR" sz="2000" dirty="0">
                <a:solidFill>
                  <a:srgbClr val="C61A4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</a:t>
            </a:r>
            <a:r>
              <a:rPr lang="ko-KR" altLang="en-US" sz="2000" dirty="0">
                <a:solidFill>
                  <a:srgbClr val="C61A4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암호 해독 </a:t>
            </a:r>
            <a:r>
              <a:rPr lang="en-US" altLang="ko-KR" sz="2000" dirty="0">
                <a:solidFill>
                  <a:srgbClr val="C61A4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key </a:t>
            </a:r>
            <a:r>
              <a:rPr lang="ko-KR" altLang="en-US" sz="2000" dirty="0">
                <a:solidFill>
                  <a:srgbClr val="C61A4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설정 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2FF55F9-26D2-3F4E-A681-72DCA48FCB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00925" y="2706588"/>
            <a:ext cx="4178300" cy="15367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65DBA326-F6CC-1D40-922B-00945C439FC4}"/>
              </a:ext>
            </a:extLst>
          </p:cNvPr>
          <p:cNvSpPr txBox="1"/>
          <p:nvPr/>
        </p:nvSpPr>
        <p:spPr>
          <a:xfrm>
            <a:off x="7325001" y="2119782"/>
            <a:ext cx="46833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rgbClr val="C61A4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environment</a:t>
            </a:r>
            <a:r>
              <a:rPr lang="ko-KR" altLang="en-US" sz="2000" dirty="0">
                <a:solidFill>
                  <a:srgbClr val="C61A4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에 암호 해독</a:t>
            </a:r>
            <a:r>
              <a:rPr lang="en-US" altLang="ko-KR" sz="2000" dirty="0">
                <a:solidFill>
                  <a:srgbClr val="C61A4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value </a:t>
            </a:r>
            <a:r>
              <a:rPr lang="ko-KR" altLang="en-US" sz="2000" dirty="0">
                <a:solidFill>
                  <a:srgbClr val="C61A4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설정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6E8F030-1202-FC41-8584-6C9CDDF3EE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60842" y="4712961"/>
            <a:ext cx="7413171" cy="963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792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그림 4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906" b="63581"/>
          <a:stretch/>
        </p:blipFill>
        <p:spPr>
          <a:xfrm rot="16200000">
            <a:off x="8301128" y="-778118"/>
            <a:ext cx="866334" cy="266674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61911" y="61911"/>
            <a:ext cx="12068177" cy="6734177"/>
          </a:xfrm>
          <a:prstGeom prst="rect">
            <a:avLst/>
          </a:prstGeom>
          <a:noFill/>
          <a:ln w="127000">
            <a:solidFill>
              <a:srgbClr val="C61A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2" name="그룹 41"/>
          <p:cNvGrpSpPr/>
          <p:nvPr/>
        </p:nvGrpSpPr>
        <p:grpSpPr>
          <a:xfrm>
            <a:off x="562138" y="494172"/>
            <a:ext cx="566057" cy="561975"/>
            <a:chOff x="429074" y="377129"/>
            <a:chExt cx="566057" cy="561975"/>
          </a:xfrm>
        </p:grpSpPr>
        <p:sp>
          <p:nvSpPr>
            <p:cNvPr id="43" name="타원 42"/>
            <p:cNvSpPr/>
            <p:nvPr/>
          </p:nvSpPr>
          <p:spPr>
            <a:xfrm>
              <a:off x="433156" y="377129"/>
              <a:ext cx="561975" cy="561975"/>
            </a:xfrm>
            <a:prstGeom prst="ellipse">
              <a:avLst/>
            </a:prstGeom>
            <a:solidFill>
              <a:srgbClr val="6D6E71"/>
            </a:solidFill>
            <a:ln>
              <a:noFill/>
            </a:ln>
            <a:effectLst>
              <a:outerShdw blurRad="254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429074" y="466770"/>
              <a:ext cx="5660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03</a:t>
              </a:r>
              <a:endParaRPr lang="ko-KR" altLang="en-US" sz="20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</p:grpSp>
      <p:sp>
        <p:nvSpPr>
          <p:cNvPr id="52" name="TextBox 51"/>
          <p:cNvSpPr txBox="1"/>
          <p:nvPr/>
        </p:nvSpPr>
        <p:spPr>
          <a:xfrm>
            <a:off x="1276956" y="523086"/>
            <a:ext cx="48997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rgbClr val="6D6E7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프로젝트 기능</a:t>
            </a:r>
            <a:r>
              <a:rPr lang="en-US" altLang="ko-KR" sz="2800" dirty="0">
                <a:solidFill>
                  <a:srgbClr val="6D6E7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_</a:t>
            </a:r>
            <a:r>
              <a:rPr lang="ko-KR" altLang="en-US" sz="2800" dirty="0">
                <a:solidFill>
                  <a:srgbClr val="6D6E7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주요기능 소개</a:t>
            </a:r>
            <a:endParaRPr lang="en-US" altLang="ko-KR" sz="2800" dirty="0">
              <a:solidFill>
                <a:srgbClr val="6D6E7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1109491" y="2119782"/>
            <a:ext cx="55184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rgbClr val="C61A4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var -&gt; const, let </a:t>
            </a:r>
            <a:r>
              <a:rPr lang="ko-KR" altLang="en-US" sz="2000" dirty="0">
                <a:solidFill>
                  <a:srgbClr val="C61A4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사용을 통한 변수 오염방지</a:t>
            </a: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2465" y="279812"/>
            <a:ext cx="1800000" cy="275383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DB72636C-9488-2342-AC27-DE1DEE246208}"/>
              </a:ext>
            </a:extLst>
          </p:cNvPr>
          <p:cNvSpPr txBox="1"/>
          <p:nvPr/>
        </p:nvSpPr>
        <p:spPr>
          <a:xfrm>
            <a:off x="671903" y="1241464"/>
            <a:ext cx="43281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ln>
                  <a:solidFill>
                    <a:srgbClr val="C61A41"/>
                  </a:solidFill>
                </a:ln>
                <a:solidFill>
                  <a:schemeClr val="bg1"/>
                </a:solidFill>
                <a:effectLst>
                  <a:outerShdw dist="101600" dir="2700000" algn="tl" rotWithShape="0">
                    <a:srgbClr val="C61A41"/>
                  </a:outerShdw>
                </a:effectLs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ES6 JAVASCRIPT </a:t>
            </a:r>
            <a:endParaRPr lang="ko-KR" altLang="en-US" sz="3600" dirty="0">
              <a:ln>
                <a:solidFill>
                  <a:srgbClr val="C61A41"/>
                </a:solidFill>
              </a:ln>
              <a:solidFill>
                <a:schemeClr val="bg1"/>
              </a:solidFill>
              <a:effectLst>
                <a:outerShdw dist="101600" dir="2700000" algn="tl" rotWithShape="0">
                  <a:srgbClr val="C61A41"/>
                </a:outerShdw>
              </a:effectLst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85AB95F-BB6D-7C40-B3F3-133C6FB7CBCE}"/>
              </a:ext>
            </a:extLst>
          </p:cNvPr>
          <p:cNvSpPr txBox="1"/>
          <p:nvPr/>
        </p:nvSpPr>
        <p:spPr>
          <a:xfrm>
            <a:off x="4867427" y="1390449"/>
            <a:ext cx="68438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C61A4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: ECMAScript2015</a:t>
            </a:r>
            <a:r>
              <a:rPr lang="ko-KR" altLang="en-US" sz="2400" dirty="0">
                <a:solidFill>
                  <a:srgbClr val="C61A4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로</a:t>
            </a:r>
            <a:r>
              <a:rPr lang="en-US" altLang="ko-KR" sz="2400" dirty="0">
                <a:solidFill>
                  <a:srgbClr val="C61A4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</a:t>
            </a:r>
            <a:r>
              <a:rPr lang="ko-KR" altLang="en-US" sz="2400" dirty="0">
                <a:solidFill>
                  <a:srgbClr val="C61A4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r>
              <a:rPr lang="en-US" altLang="ko-KR" sz="2400" dirty="0">
                <a:solidFill>
                  <a:srgbClr val="C61A4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JAVASCRIPT </a:t>
            </a:r>
            <a:r>
              <a:rPr lang="ko-KR" altLang="en-US" sz="2400" dirty="0">
                <a:solidFill>
                  <a:srgbClr val="C61A4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최신버전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387A02B-5CA3-A844-ADEC-A5AABE3D6C36}"/>
              </a:ext>
            </a:extLst>
          </p:cNvPr>
          <p:cNvSpPr txBox="1"/>
          <p:nvPr/>
        </p:nvSpPr>
        <p:spPr>
          <a:xfrm>
            <a:off x="1081300" y="4316959"/>
            <a:ext cx="95058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rgbClr val="C61A4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map, filter, foreach </a:t>
            </a:r>
            <a:r>
              <a:rPr lang="ko-KR" altLang="en-US" sz="2000" dirty="0">
                <a:solidFill>
                  <a:srgbClr val="C61A4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등을 통한 </a:t>
            </a:r>
            <a:r>
              <a:rPr lang="ko-KR" altLang="en-US" sz="2000" dirty="0" err="1">
                <a:solidFill>
                  <a:srgbClr val="C61A4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반복구문</a:t>
            </a:r>
            <a:r>
              <a:rPr lang="ko-KR" altLang="en-US" sz="2000" dirty="0">
                <a:solidFill>
                  <a:srgbClr val="C61A4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간소화</a:t>
            </a:r>
            <a:r>
              <a:rPr lang="en-US" altLang="ko-KR" sz="2000" dirty="0">
                <a:solidFill>
                  <a:srgbClr val="C61A4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</a:t>
            </a:r>
            <a:r>
              <a:rPr lang="ko-KR" altLang="en-US" sz="2000" dirty="0">
                <a:solidFill>
                  <a:srgbClr val="C61A4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화살표 함수</a:t>
            </a:r>
            <a:r>
              <a:rPr lang="en-US" altLang="ko-KR" sz="2000" dirty="0">
                <a:solidFill>
                  <a:srgbClr val="C61A4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</a:t>
            </a:r>
            <a:r>
              <a:rPr lang="ko-KR" altLang="en-US" sz="2000" dirty="0">
                <a:solidFill>
                  <a:srgbClr val="C61A4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템플릿 스트링 등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9B39A85-C97D-7843-B4DD-C7DEB70D24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8195" y="4832935"/>
            <a:ext cx="7010400" cy="17272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218958E-B10E-8244-83D0-E38F574C64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6372" y="2959589"/>
            <a:ext cx="1079368" cy="40011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CB91F9A-20EC-0E4C-8EF2-C072C91A1F2A}"/>
              </a:ext>
            </a:extLst>
          </p:cNvPr>
          <p:cNvSpPr txBox="1"/>
          <p:nvPr/>
        </p:nvSpPr>
        <p:spPr>
          <a:xfrm>
            <a:off x="1131262" y="2533438"/>
            <a:ext cx="32944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rgbClr val="C61A4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let : </a:t>
            </a:r>
            <a:r>
              <a:rPr lang="ko-KR" altLang="en-US" sz="2000" dirty="0">
                <a:solidFill>
                  <a:srgbClr val="C61A4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값이 변경되어야 </a:t>
            </a:r>
            <a:r>
              <a:rPr lang="ko-KR" altLang="en-US" sz="2000" dirty="0" err="1">
                <a:solidFill>
                  <a:srgbClr val="C61A4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할때</a:t>
            </a:r>
            <a:r>
              <a:rPr lang="ko-KR" altLang="en-US" sz="2000" dirty="0">
                <a:solidFill>
                  <a:srgbClr val="C61A4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40502A4-C69A-3444-B112-93CA396A71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6372" y="3271206"/>
            <a:ext cx="4169519" cy="108001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C79CCD6-896D-6B42-8CCF-534FDAFFAF7F}"/>
              </a:ext>
            </a:extLst>
          </p:cNvPr>
          <p:cNvSpPr txBox="1"/>
          <p:nvPr/>
        </p:nvSpPr>
        <p:spPr>
          <a:xfrm>
            <a:off x="5495105" y="2551824"/>
            <a:ext cx="58993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rgbClr val="C61A4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const : function </a:t>
            </a:r>
            <a:r>
              <a:rPr lang="ko-KR" altLang="en-US" sz="2000" dirty="0">
                <a:solidFill>
                  <a:srgbClr val="C61A4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내에 한번 선언 시 </a:t>
            </a:r>
            <a:r>
              <a:rPr lang="ko-KR" altLang="en-US" sz="2000" dirty="0" err="1">
                <a:solidFill>
                  <a:srgbClr val="C61A4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값변경</a:t>
            </a:r>
            <a:r>
              <a:rPr lang="ko-KR" altLang="en-US" sz="2000" dirty="0">
                <a:solidFill>
                  <a:srgbClr val="C61A4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불가</a:t>
            </a:r>
          </a:p>
        </p:txBody>
      </p:sp>
    </p:spTree>
    <p:extLst>
      <p:ext uri="{BB962C8B-B14F-4D97-AF65-F5344CB8AC3E}">
        <p14:creationId xmlns:p14="http://schemas.microsoft.com/office/powerpoint/2010/main" val="1780859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그림 4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906" b="63581"/>
          <a:stretch/>
        </p:blipFill>
        <p:spPr>
          <a:xfrm rot="16200000">
            <a:off x="8301128" y="-778118"/>
            <a:ext cx="866334" cy="266674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61911" y="61911"/>
            <a:ext cx="12068177" cy="6734177"/>
          </a:xfrm>
          <a:prstGeom prst="rect">
            <a:avLst/>
          </a:prstGeom>
          <a:noFill/>
          <a:ln w="127000">
            <a:solidFill>
              <a:srgbClr val="C61A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2" name="그룹 41"/>
          <p:cNvGrpSpPr/>
          <p:nvPr/>
        </p:nvGrpSpPr>
        <p:grpSpPr>
          <a:xfrm>
            <a:off x="562138" y="494172"/>
            <a:ext cx="566057" cy="561975"/>
            <a:chOff x="429074" y="377129"/>
            <a:chExt cx="566057" cy="561975"/>
          </a:xfrm>
        </p:grpSpPr>
        <p:sp>
          <p:nvSpPr>
            <p:cNvPr id="43" name="타원 42"/>
            <p:cNvSpPr/>
            <p:nvPr/>
          </p:nvSpPr>
          <p:spPr>
            <a:xfrm>
              <a:off x="433156" y="377129"/>
              <a:ext cx="561975" cy="561975"/>
            </a:xfrm>
            <a:prstGeom prst="ellipse">
              <a:avLst/>
            </a:prstGeom>
            <a:solidFill>
              <a:srgbClr val="6D6E71"/>
            </a:solidFill>
            <a:ln>
              <a:noFill/>
            </a:ln>
            <a:effectLst>
              <a:outerShdw blurRad="254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429074" y="466770"/>
              <a:ext cx="5660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03</a:t>
              </a:r>
              <a:endParaRPr lang="ko-KR" altLang="en-US" sz="20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</p:grpSp>
      <p:sp>
        <p:nvSpPr>
          <p:cNvPr id="52" name="TextBox 51"/>
          <p:cNvSpPr txBox="1"/>
          <p:nvPr/>
        </p:nvSpPr>
        <p:spPr>
          <a:xfrm>
            <a:off x="1276956" y="523086"/>
            <a:ext cx="48997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rgbClr val="6D6E7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프로젝트 기능</a:t>
            </a:r>
            <a:r>
              <a:rPr lang="en-US" altLang="ko-KR" sz="2800" dirty="0">
                <a:solidFill>
                  <a:srgbClr val="6D6E7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_</a:t>
            </a:r>
            <a:r>
              <a:rPr lang="ko-KR" altLang="en-US" sz="2800" dirty="0">
                <a:solidFill>
                  <a:srgbClr val="6D6E7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주요기능 소개</a:t>
            </a:r>
            <a:endParaRPr lang="en-US" altLang="ko-KR" sz="2800" dirty="0">
              <a:solidFill>
                <a:srgbClr val="6D6E7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1109491" y="2119782"/>
            <a:ext cx="81108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rgbClr val="C61A4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Promise </a:t>
            </a:r>
            <a:r>
              <a:rPr lang="ko-KR" altLang="en-US" sz="2000" dirty="0">
                <a:solidFill>
                  <a:srgbClr val="C61A4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객체 타입을 통한 </a:t>
            </a:r>
            <a:r>
              <a:rPr lang="ko-KR" altLang="en-US" sz="2000" dirty="0" err="1">
                <a:solidFill>
                  <a:srgbClr val="C61A4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기능구현</a:t>
            </a:r>
            <a:r>
              <a:rPr lang="en-US" altLang="ko-KR" sz="2000" dirty="0">
                <a:solidFill>
                  <a:srgbClr val="C61A4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(AJAX </a:t>
            </a:r>
            <a:r>
              <a:rPr lang="ko-KR" altLang="en-US" sz="2000" dirty="0">
                <a:solidFill>
                  <a:srgbClr val="C61A4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구현을 위한 </a:t>
            </a:r>
            <a:r>
              <a:rPr lang="en-US" altLang="ko-KR" sz="2000" dirty="0">
                <a:solidFill>
                  <a:srgbClr val="C61A4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Fetch API)</a:t>
            </a:r>
            <a:endParaRPr lang="ko-KR" altLang="en-US" sz="2000" dirty="0">
              <a:solidFill>
                <a:srgbClr val="C61A4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2465" y="279812"/>
            <a:ext cx="1800000" cy="275383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DB72636C-9488-2342-AC27-DE1DEE246208}"/>
              </a:ext>
            </a:extLst>
          </p:cNvPr>
          <p:cNvSpPr txBox="1"/>
          <p:nvPr/>
        </p:nvSpPr>
        <p:spPr>
          <a:xfrm>
            <a:off x="671903" y="1241464"/>
            <a:ext cx="43281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ln>
                  <a:solidFill>
                    <a:srgbClr val="C61A41"/>
                  </a:solidFill>
                </a:ln>
                <a:solidFill>
                  <a:schemeClr val="bg1"/>
                </a:solidFill>
                <a:effectLst>
                  <a:outerShdw dist="101600" dir="2700000" algn="tl" rotWithShape="0">
                    <a:srgbClr val="C61A41"/>
                  </a:outerShdw>
                </a:effectLs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ES6 JAVASCRIPT </a:t>
            </a:r>
            <a:endParaRPr lang="ko-KR" altLang="en-US" sz="3600" dirty="0">
              <a:ln>
                <a:solidFill>
                  <a:srgbClr val="C61A41"/>
                </a:solidFill>
              </a:ln>
              <a:solidFill>
                <a:schemeClr val="bg1"/>
              </a:solidFill>
              <a:effectLst>
                <a:outerShdw dist="101600" dir="2700000" algn="tl" rotWithShape="0">
                  <a:srgbClr val="C61A41"/>
                </a:outerShdw>
              </a:effectLst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85AB95F-BB6D-7C40-B3F3-133C6FB7CBCE}"/>
              </a:ext>
            </a:extLst>
          </p:cNvPr>
          <p:cNvSpPr txBox="1"/>
          <p:nvPr/>
        </p:nvSpPr>
        <p:spPr>
          <a:xfrm>
            <a:off x="4867427" y="1390449"/>
            <a:ext cx="68438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C61A4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: ECMAScript2015</a:t>
            </a:r>
            <a:r>
              <a:rPr lang="ko-KR" altLang="en-US" sz="2400" dirty="0">
                <a:solidFill>
                  <a:srgbClr val="C61A4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로</a:t>
            </a:r>
            <a:r>
              <a:rPr lang="en-US" altLang="ko-KR" sz="2400" dirty="0">
                <a:solidFill>
                  <a:srgbClr val="C61A4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</a:t>
            </a:r>
            <a:r>
              <a:rPr lang="ko-KR" altLang="en-US" sz="2400" dirty="0">
                <a:solidFill>
                  <a:srgbClr val="C61A4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r>
              <a:rPr lang="en-US" altLang="ko-KR" sz="2400" dirty="0">
                <a:solidFill>
                  <a:srgbClr val="C61A4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JAVASCRIPT </a:t>
            </a:r>
            <a:r>
              <a:rPr lang="ko-KR" altLang="en-US" sz="2400" dirty="0">
                <a:solidFill>
                  <a:srgbClr val="C61A4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최신버전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71D45CB-45F0-5A42-BEF4-D6116C2541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8195" y="2723049"/>
            <a:ext cx="4678134" cy="318063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6BB9028-5381-534E-9982-F0EA0C1F21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03523" y="2721188"/>
            <a:ext cx="3661543" cy="3677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131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그림 4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906" b="63581"/>
          <a:stretch/>
        </p:blipFill>
        <p:spPr>
          <a:xfrm rot="16200000">
            <a:off x="8301128" y="-778118"/>
            <a:ext cx="866334" cy="266674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61911" y="61911"/>
            <a:ext cx="12068177" cy="6734177"/>
          </a:xfrm>
          <a:prstGeom prst="rect">
            <a:avLst/>
          </a:prstGeom>
          <a:noFill/>
          <a:ln w="127000">
            <a:solidFill>
              <a:srgbClr val="C61A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2" name="그룹 41"/>
          <p:cNvGrpSpPr/>
          <p:nvPr/>
        </p:nvGrpSpPr>
        <p:grpSpPr>
          <a:xfrm>
            <a:off x="562138" y="494172"/>
            <a:ext cx="566057" cy="561975"/>
            <a:chOff x="429074" y="377129"/>
            <a:chExt cx="566057" cy="561975"/>
          </a:xfrm>
        </p:grpSpPr>
        <p:sp>
          <p:nvSpPr>
            <p:cNvPr id="43" name="타원 42"/>
            <p:cNvSpPr/>
            <p:nvPr/>
          </p:nvSpPr>
          <p:spPr>
            <a:xfrm>
              <a:off x="433156" y="377129"/>
              <a:ext cx="561975" cy="561975"/>
            </a:xfrm>
            <a:prstGeom prst="ellipse">
              <a:avLst/>
            </a:prstGeom>
            <a:solidFill>
              <a:srgbClr val="6D6E71"/>
            </a:solidFill>
            <a:ln>
              <a:noFill/>
            </a:ln>
            <a:effectLst>
              <a:outerShdw blurRad="254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429074" y="466770"/>
              <a:ext cx="5660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03</a:t>
              </a:r>
              <a:endParaRPr lang="ko-KR" altLang="en-US" sz="20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</p:grpSp>
      <p:sp>
        <p:nvSpPr>
          <p:cNvPr id="52" name="TextBox 51"/>
          <p:cNvSpPr txBox="1"/>
          <p:nvPr/>
        </p:nvSpPr>
        <p:spPr>
          <a:xfrm>
            <a:off x="1276956" y="523086"/>
            <a:ext cx="48997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rgbClr val="6D6E7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프로젝트 기능</a:t>
            </a:r>
            <a:r>
              <a:rPr lang="en-US" altLang="ko-KR" sz="2800" dirty="0">
                <a:solidFill>
                  <a:srgbClr val="6D6E7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_</a:t>
            </a:r>
            <a:r>
              <a:rPr lang="ko-KR" altLang="en-US" sz="2800" dirty="0">
                <a:solidFill>
                  <a:srgbClr val="6D6E7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주요기능 소개</a:t>
            </a:r>
            <a:endParaRPr lang="en-US" altLang="ko-KR" sz="2800" dirty="0">
              <a:solidFill>
                <a:srgbClr val="6D6E7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2465" y="279812"/>
            <a:ext cx="1800000" cy="275383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DB72636C-9488-2342-AC27-DE1DEE246208}"/>
              </a:ext>
            </a:extLst>
          </p:cNvPr>
          <p:cNvSpPr txBox="1"/>
          <p:nvPr/>
        </p:nvSpPr>
        <p:spPr>
          <a:xfrm>
            <a:off x="671903" y="1241464"/>
            <a:ext cx="2247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ln>
                  <a:solidFill>
                    <a:srgbClr val="C61A41"/>
                  </a:solidFill>
                </a:ln>
                <a:solidFill>
                  <a:schemeClr val="bg1"/>
                </a:solidFill>
                <a:effectLst>
                  <a:outerShdw dist="101600" dir="2700000" algn="tl" rotWithShape="0">
                    <a:srgbClr val="C61A41"/>
                  </a:outerShdw>
                </a:effectLs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NODE.JS</a:t>
            </a:r>
            <a:endParaRPr lang="ko-KR" altLang="en-US" sz="3600" dirty="0">
              <a:ln>
                <a:solidFill>
                  <a:srgbClr val="C61A41"/>
                </a:solidFill>
              </a:ln>
              <a:solidFill>
                <a:schemeClr val="bg1"/>
              </a:solidFill>
              <a:effectLst>
                <a:outerShdw dist="101600" dir="2700000" algn="tl" rotWithShape="0">
                  <a:srgbClr val="C61A41"/>
                </a:outerShdw>
              </a:effectLst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85AB95F-BB6D-7C40-B3F3-133C6FB7CBCE}"/>
              </a:ext>
            </a:extLst>
          </p:cNvPr>
          <p:cNvSpPr txBox="1"/>
          <p:nvPr/>
        </p:nvSpPr>
        <p:spPr>
          <a:xfrm>
            <a:off x="2970737" y="1372093"/>
            <a:ext cx="8935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C61A4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: </a:t>
            </a:r>
            <a:r>
              <a:rPr lang="en-US" altLang="ko-KR" sz="2400" dirty="0" err="1">
                <a:solidFill>
                  <a:srgbClr val="C61A4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Javascript</a:t>
            </a:r>
            <a:r>
              <a:rPr lang="en-US" altLang="ko-KR" sz="2400" dirty="0">
                <a:solidFill>
                  <a:srgbClr val="C61A4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r>
              <a:rPr lang="ko-KR" altLang="en-US" sz="2400" dirty="0">
                <a:solidFill>
                  <a:srgbClr val="C61A4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언어로 </a:t>
            </a:r>
            <a:r>
              <a:rPr lang="en-US" altLang="ko-KR" sz="2400" dirty="0">
                <a:solidFill>
                  <a:srgbClr val="C61A4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Back-end </a:t>
            </a:r>
            <a:r>
              <a:rPr lang="ko-KR" altLang="en-US" sz="2400" dirty="0">
                <a:solidFill>
                  <a:srgbClr val="C61A4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구현이 가능한 </a:t>
            </a:r>
            <a:r>
              <a:rPr lang="en-US" altLang="ko-KR" sz="2400" dirty="0">
                <a:solidFill>
                  <a:srgbClr val="C61A4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Runtime Env.</a:t>
            </a:r>
            <a:endParaRPr lang="ko-KR" altLang="en-US" sz="2400" dirty="0">
              <a:solidFill>
                <a:srgbClr val="C61A4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5DBA326-F6CC-1D40-922B-00945C439FC4}"/>
              </a:ext>
            </a:extLst>
          </p:cNvPr>
          <p:cNvSpPr txBox="1"/>
          <p:nvPr/>
        </p:nvSpPr>
        <p:spPr>
          <a:xfrm>
            <a:off x="6634305" y="1876136"/>
            <a:ext cx="46304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err="1">
                <a:solidFill>
                  <a:srgbClr val="C61A4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package.json</a:t>
            </a:r>
            <a:r>
              <a:rPr lang="ko-KR" altLang="en-US" sz="2000" dirty="0">
                <a:solidFill>
                  <a:srgbClr val="C61A4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에 </a:t>
            </a:r>
            <a:r>
              <a:rPr lang="en-US" altLang="ko-KR" sz="2000" dirty="0">
                <a:solidFill>
                  <a:srgbClr val="C61A4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dependency </a:t>
            </a:r>
            <a:r>
              <a:rPr lang="ko-KR" altLang="en-US" sz="2000" dirty="0">
                <a:solidFill>
                  <a:srgbClr val="C61A4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추가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4A78B34-5757-8745-B8CE-872202DD08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9162" y="2356488"/>
            <a:ext cx="5035314" cy="414794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0147038-C934-AF4D-B11B-868966D41A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4305" y="2318624"/>
            <a:ext cx="4752531" cy="418580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ADF66ED-8B46-E643-BADB-EC1BA4563A6F}"/>
              </a:ext>
            </a:extLst>
          </p:cNvPr>
          <p:cNvSpPr txBox="1"/>
          <p:nvPr/>
        </p:nvSpPr>
        <p:spPr>
          <a:xfrm>
            <a:off x="1138522" y="1913481"/>
            <a:ext cx="37327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rgbClr val="C61A4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server </a:t>
            </a:r>
            <a:r>
              <a:rPr lang="ko-KR" altLang="en-US" sz="2000" dirty="0">
                <a:solidFill>
                  <a:srgbClr val="C61A4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객체를 통한 서버 오픈</a:t>
            </a:r>
          </a:p>
        </p:txBody>
      </p:sp>
    </p:spTree>
    <p:extLst>
      <p:ext uri="{BB962C8B-B14F-4D97-AF65-F5344CB8AC3E}">
        <p14:creationId xmlns:p14="http://schemas.microsoft.com/office/powerpoint/2010/main" val="988914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그림 4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874" b="62540"/>
          <a:stretch/>
        </p:blipFill>
        <p:spPr>
          <a:xfrm rot="5400000" flipH="1" flipV="1">
            <a:off x="9623944" y="4304103"/>
            <a:ext cx="1250615" cy="3647627"/>
          </a:xfrm>
          <a:prstGeom prst="rect">
            <a:avLst/>
          </a:prstGeom>
        </p:spPr>
      </p:pic>
      <p:pic>
        <p:nvPicPr>
          <p:cNvPr id="42" name="그림 4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874" b="62540"/>
          <a:stretch/>
        </p:blipFill>
        <p:spPr>
          <a:xfrm rot="16200000" flipV="1">
            <a:off x="1326965" y="4304105"/>
            <a:ext cx="1250614" cy="3647624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61911" y="61911"/>
            <a:ext cx="12068177" cy="6734177"/>
          </a:xfrm>
          <a:prstGeom prst="rect">
            <a:avLst/>
          </a:prstGeom>
          <a:noFill/>
          <a:ln w="127000">
            <a:solidFill>
              <a:srgbClr val="C61A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6" name="그림 5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" t="16455" r="84571" b="27953"/>
          <a:stretch/>
        </p:blipFill>
        <p:spPr>
          <a:xfrm>
            <a:off x="1038655" y="1680875"/>
            <a:ext cx="1003901" cy="1911539"/>
          </a:xfrm>
          <a:prstGeom prst="rect">
            <a:avLst/>
          </a:prstGeom>
        </p:spPr>
      </p:pic>
      <p:sp>
        <p:nvSpPr>
          <p:cNvPr id="6" name="타원 5"/>
          <p:cNvSpPr/>
          <p:nvPr/>
        </p:nvSpPr>
        <p:spPr>
          <a:xfrm>
            <a:off x="1895781" y="2307326"/>
            <a:ext cx="561975" cy="561975"/>
          </a:xfrm>
          <a:prstGeom prst="ellipse">
            <a:avLst/>
          </a:prstGeom>
          <a:solidFill>
            <a:srgbClr val="B2B3B6"/>
          </a:solidFill>
          <a:ln>
            <a:noFill/>
          </a:ln>
          <a:effectLst>
            <a:outerShdw blurRad="254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1891699" y="2396967"/>
            <a:ext cx="5660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01</a:t>
            </a:r>
            <a:endParaRPr lang="ko-KR" altLang="en-US" sz="2000" dirty="0"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261687" y="3690826"/>
            <a:ext cx="18260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rgbClr val="B2B3B6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프로젝트 소개</a:t>
            </a:r>
            <a:endParaRPr lang="en-US" altLang="ko-KR" sz="2000" dirty="0">
              <a:solidFill>
                <a:srgbClr val="B2B3B6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cxnSp>
        <p:nvCxnSpPr>
          <p:cNvPr id="27" name="직선 연결선 26"/>
          <p:cNvCxnSpPr/>
          <p:nvPr/>
        </p:nvCxnSpPr>
        <p:spPr>
          <a:xfrm>
            <a:off x="1643606" y="3389440"/>
            <a:ext cx="1062242" cy="0"/>
          </a:xfrm>
          <a:prstGeom prst="line">
            <a:avLst/>
          </a:prstGeom>
          <a:ln w="19050">
            <a:solidFill>
              <a:srgbClr val="B2B3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" name="그림 5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43" t="13553" r="83714" b="28811"/>
          <a:stretch/>
        </p:blipFill>
        <p:spPr>
          <a:xfrm>
            <a:off x="3623091" y="1587821"/>
            <a:ext cx="1120794" cy="1987175"/>
          </a:xfrm>
          <a:prstGeom prst="rect">
            <a:avLst/>
          </a:prstGeom>
        </p:spPr>
      </p:pic>
      <p:sp>
        <p:nvSpPr>
          <p:cNvPr id="7" name="타원 6"/>
          <p:cNvSpPr/>
          <p:nvPr/>
        </p:nvSpPr>
        <p:spPr>
          <a:xfrm>
            <a:off x="4535751" y="2307326"/>
            <a:ext cx="561975" cy="561975"/>
          </a:xfrm>
          <a:prstGeom prst="ellipse">
            <a:avLst/>
          </a:prstGeom>
          <a:solidFill>
            <a:srgbClr val="6D6E71"/>
          </a:solidFill>
          <a:ln>
            <a:noFill/>
          </a:ln>
          <a:effectLst>
            <a:outerShdw blurRad="254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4535751" y="2396967"/>
            <a:ext cx="5660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02</a:t>
            </a:r>
            <a:endParaRPr lang="ko-KR" altLang="en-US" sz="2000" dirty="0"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781029" y="3690826"/>
            <a:ext cx="2053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rgbClr val="6D6E7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프로젝트 설계</a:t>
            </a:r>
            <a:endParaRPr lang="en-US" altLang="ko-KR" sz="2000" dirty="0">
              <a:solidFill>
                <a:srgbClr val="6D6E7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cxnSp>
        <p:nvCxnSpPr>
          <p:cNvPr id="29" name="직선 연결선 28"/>
          <p:cNvCxnSpPr/>
          <p:nvPr/>
        </p:nvCxnSpPr>
        <p:spPr>
          <a:xfrm>
            <a:off x="4285616" y="3389440"/>
            <a:ext cx="1062242" cy="0"/>
          </a:xfrm>
          <a:prstGeom prst="line">
            <a:avLst/>
          </a:prstGeom>
          <a:ln w="19050">
            <a:solidFill>
              <a:srgbClr val="6D6E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6453251" y="3690826"/>
            <a:ext cx="2053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rgbClr val="C61A4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프로젝트 기능</a:t>
            </a:r>
            <a:endParaRPr lang="en-US" altLang="ko-KR" sz="2000" dirty="0">
              <a:solidFill>
                <a:srgbClr val="C61A4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54" name="그림 5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36" t="16045" r="64322" b="28911"/>
          <a:stretch/>
        </p:blipFill>
        <p:spPr>
          <a:xfrm>
            <a:off x="6290843" y="1668499"/>
            <a:ext cx="1072662" cy="1897787"/>
          </a:xfrm>
          <a:prstGeom prst="rect">
            <a:avLst/>
          </a:prstGeom>
        </p:spPr>
      </p:pic>
      <p:sp>
        <p:nvSpPr>
          <p:cNvPr id="8" name="타원 7"/>
          <p:cNvSpPr/>
          <p:nvPr/>
        </p:nvSpPr>
        <p:spPr>
          <a:xfrm>
            <a:off x="7201848" y="2307326"/>
            <a:ext cx="561975" cy="561975"/>
          </a:xfrm>
          <a:prstGeom prst="ellipse">
            <a:avLst/>
          </a:prstGeom>
          <a:solidFill>
            <a:srgbClr val="C61A41"/>
          </a:solidFill>
          <a:ln>
            <a:noFill/>
          </a:ln>
          <a:effectLst>
            <a:outerShdw blurRad="254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7197221" y="2396967"/>
            <a:ext cx="5660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03</a:t>
            </a:r>
            <a:endParaRPr lang="ko-KR" altLang="en-US" sz="2000" dirty="0"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cxnSp>
        <p:nvCxnSpPr>
          <p:cNvPr id="32" name="직선 연결선 31"/>
          <p:cNvCxnSpPr/>
          <p:nvPr/>
        </p:nvCxnSpPr>
        <p:spPr>
          <a:xfrm>
            <a:off x="6949128" y="3389440"/>
            <a:ext cx="1062242" cy="0"/>
          </a:xfrm>
          <a:prstGeom prst="line">
            <a:avLst/>
          </a:prstGeom>
          <a:ln w="19050">
            <a:solidFill>
              <a:srgbClr val="C61A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그림 5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000" t="13952" r="24357" b="28810"/>
          <a:stretch/>
        </p:blipFill>
        <p:spPr>
          <a:xfrm>
            <a:off x="8956337" y="1601572"/>
            <a:ext cx="1024530" cy="1973424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9842362" y="2307326"/>
            <a:ext cx="561975" cy="561975"/>
          </a:xfrm>
          <a:prstGeom prst="ellipse">
            <a:avLst/>
          </a:prstGeom>
          <a:solidFill>
            <a:srgbClr val="CF9C51"/>
          </a:solidFill>
          <a:ln>
            <a:noFill/>
          </a:ln>
          <a:effectLst>
            <a:outerShdw blurRad="254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9841817" y="2396967"/>
            <a:ext cx="5660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04</a:t>
            </a:r>
            <a:endParaRPr lang="ko-KR" altLang="en-US" sz="2000" dirty="0"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9099346" y="3686472"/>
            <a:ext cx="2053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rgbClr val="CF9C5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프로젝트 마무리</a:t>
            </a:r>
            <a:endParaRPr lang="en-US" altLang="ko-KR" sz="2000" dirty="0">
              <a:solidFill>
                <a:srgbClr val="CF9C5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cxnSp>
        <p:nvCxnSpPr>
          <p:cNvPr id="38" name="직선 연결선 37"/>
          <p:cNvCxnSpPr/>
          <p:nvPr/>
        </p:nvCxnSpPr>
        <p:spPr>
          <a:xfrm>
            <a:off x="9595224" y="3389440"/>
            <a:ext cx="1062242" cy="0"/>
          </a:xfrm>
          <a:prstGeom prst="line">
            <a:avLst/>
          </a:prstGeom>
          <a:ln w="19050">
            <a:solidFill>
              <a:srgbClr val="CF9C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4710845" y="555195"/>
            <a:ext cx="27703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rgbClr val="C61A4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CONTENTS</a:t>
            </a:r>
            <a:endParaRPr lang="ko-KR" altLang="en-US" sz="3600" dirty="0">
              <a:solidFill>
                <a:srgbClr val="C61A4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150171" y="4377882"/>
            <a:ext cx="20491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6D6E7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기획의도</a:t>
            </a:r>
            <a:endParaRPr lang="en-US" altLang="ko-KR" sz="1600" dirty="0">
              <a:solidFill>
                <a:srgbClr val="6D6E7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1150171" y="4962856"/>
            <a:ext cx="20491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6D6E7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유사 사이트 분석</a:t>
            </a:r>
            <a:endParaRPr lang="en-US" altLang="ko-KR" sz="1600" dirty="0">
              <a:solidFill>
                <a:srgbClr val="6D6E7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3792181" y="4967850"/>
            <a:ext cx="20491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6D6E7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데이터베이스 설계</a:t>
            </a:r>
            <a:endParaRPr lang="en-US" altLang="ko-KR" sz="1600" dirty="0">
              <a:solidFill>
                <a:srgbClr val="6D6E7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3785916" y="4377882"/>
            <a:ext cx="20491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6D6E7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개발 일정 및 개발 환경</a:t>
            </a:r>
            <a:endParaRPr lang="en-US" altLang="ko-KR" sz="1600" dirty="0">
              <a:solidFill>
                <a:srgbClr val="6D6E7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6401997" y="4377882"/>
            <a:ext cx="20491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6D6E7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주요기능 소개</a:t>
            </a:r>
            <a:endParaRPr lang="en-US" altLang="ko-KR" sz="1600" dirty="0">
              <a:solidFill>
                <a:srgbClr val="6D6E7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6401997" y="4962856"/>
            <a:ext cx="20491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6D6E7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시연</a:t>
            </a:r>
            <a:endParaRPr lang="en-US" altLang="ko-KR" sz="1600" dirty="0">
              <a:solidFill>
                <a:srgbClr val="6D6E7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9027909" y="4377882"/>
            <a:ext cx="20491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rgbClr val="6D6E7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Q &amp; A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9027909" y="4962856"/>
            <a:ext cx="20491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6D6E7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소감</a:t>
            </a:r>
            <a:endParaRPr lang="en-US" altLang="ko-KR" sz="1600" dirty="0">
              <a:solidFill>
                <a:srgbClr val="6D6E7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095637" y="5543293"/>
            <a:ext cx="20491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6D6E7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팀원 소개 </a:t>
            </a:r>
            <a:r>
              <a:rPr lang="ko-KR" altLang="en-US" sz="1600">
                <a:solidFill>
                  <a:srgbClr val="6D6E7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및 역할 </a:t>
            </a:r>
            <a:r>
              <a:rPr lang="ko-KR" altLang="en-US" sz="1600" dirty="0">
                <a:solidFill>
                  <a:srgbClr val="6D6E7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분담</a:t>
            </a:r>
            <a:endParaRPr lang="en-US" altLang="ko-KR" sz="1600" dirty="0">
              <a:solidFill>
                <a:srgbClr val="6D6E7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776084" y="5548252"/>
            <a:ext cx="20491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rgbClr val="6D6E7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Diagram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2465" y="279812"/>
            <a:ext cx="1800000" cy="275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203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그림 4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906" b="63581"/>
          <a:stretch/>
        </p:blipFill>
        <p:spPr>
          <a:xfrm rot="16200000">
            <a:off x="8301128" y="-778118"/>
            <a:ext cx="866334" cy="266674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61911" y="61911"/>
            <a:ext cx="12068177" cy="6734177"/>
          </a:xfrm>
          <a:prstGeom prst="rect">
            <a:avLst/>
          </a:prstGeom>
          <a:noFill/>
          <a:ln w="127000">
            <a:solidFill>
              <a:srgbClr val="C61A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2" name="그룹 41"/>
          <p:cNvGrpSpPr/>
          <p:nvPr/>
        </p:nvGrpSpPr>
        <p:grpSpPr>
          <a:xfrm>
            <a:off x="562138" y="494172"/>
            <a:ext cx="566057" cy="561975"/>
            <a:chOff x="429074" y="377129"/>
            <a:chExt cx="566057" cy="561975"/>
          </a:xfrm>
        </p:grpSpPr>
        <p:sp>
          <p:nvSpPr>
            <p:cNvPr id="43" name="타원 42"/>
            <p:cNvSpPr/>
            <p:nvPr/>
          </p:nvSpPr>
          <p:spPr>
            <a:xfrm>
              <a:off x="433156" y="377129"/>
              <a:ext cx="561975" cy="561975"/>
            </a:xfrm>
            <a:prstGeom prst="ellipse">
              <a:avLst/>
            </a:prstGeom>
            <a:solidFill>
              <a:srgbClr val="6D6E71"/>
            </a:solidFill>
            <a:ln>
              <a:noFill/>
            </a:ln>
            <a:effectLst>
              <a:outerShdw blurRad="254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429074" y="466770"/>
              <a:ext cx="5660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03</a:t>
              </a:r>
              <a:endParaRPr lang="ko-KR" altLang="en-US" sz="20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</p:grpSp>
      <p:sp>
        <p:nvSpPr>
          <p:cNvPr id="52" name="TextBox 51"/>
          <p:cNvSpPr txBox="1"/>
          <p:nvPr/>
        </p:nvSpPr>
        <p:spPr>
          <a:xfrm>
            <a:off x="1276956" y="523086"/>
            <a:ext cx="48997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rgbClr val="6D6E7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프로젝트 기능</a:t>
            </a:r>
            <a:r>
              <a:rPr lang="en-US" altLang="ko-KR" sz="2800" dirty="0">
                <a:solidFill>
                  <a:srgbClr val="6D6E7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_</a:t>
            </a:r>
            <a:r>
              <a:rPr lang="ko-KR" altLang="en-US" sz="2800" dirty="0">
                <a:solidFill>
                  <a:srgbClr val="6D6E7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주요기능 소개</a:t>
            </a:r>
            <a:endParaRPr lang="en-US" altLang="ko-KR" sz="2800" dirty="0">
              <a:solidFill>
                <a:srgbClr val="6D6E7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2465" y="279812"/>
            <a:ext cx="1800000" cy="275383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DB72636C-9488-2342-AC27-DE1DEE246208}"/>
              </a:ext>
            </a:extLst>
          </p:cNvPr>
          <p:cNvSpPr txBox="1"/>
          <p:nvPr/>
        </p:nvSpPr>
        <p:spPr>
          <a:xfrm>
            <a:off x="671903" y="1241464"/>
            <a:ext cx="26818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ln>
                  <a:solidFill>
                    <a:srgbClr val="C61A41"/>
                  </a:solidFill>
                </a:ln>
                <a:solidFill>
                  <a:schemeClr val="bg1"/>
                </a:solidFill>
                <a:effectLst>
                  <a:outerShdw dist="101600" dir="2700000" algn="tl" rotWithShape="0">
                    <a:srgbClr val="C61A41"/>
                  </a:outerShdw>
                </a:effectLs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SOCKET.IO</a:t>
            </a:r>
            <a:endParaRPr lang="ko-KR" altLang="en-US" sz="3600" dirty="0">
              <a:ln>
                <a:solidFill>
                  <a:srgbClr val="C61A41"/>
                </a:solidFill>
              </a:ln>
              <a:solidFill>
                <a:schemeClr val="bg1"/>
              </a:solidFill>
              <a:effectLst>
                <a:outerShdw dist="101600" dir="2700000" algn="tl" rotWithShape="0">
                  <a:srgbClr val="C61A41"/>
                </a:outerShdw>
              </a:effectLst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85AB95F-BB6D-7C40-B3F3-133C6FB7CBCE}"/>
              </a:ext>
            </a:extLst>
          </p:cNvPr>
          <p:cNvSpPr txBox="1"/>
          <p:nvPr/>
        </p:nvSpPr>
        <p:spPr>
          <a:xfrm>
            <a:off x="3333786" y="1341126"/>
            <a:ext cx="85186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C61A4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:</a:t>
            </a:r>
            <a:r>
              <a:rPr lang="en-US" altLang="ko-KR" sz="2400" dirty="0" err="1">
                <a:solidFill>
                  <a:srgbClr val="C61A4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node.js</a:t>
            </a:r>
            <a:r>
              <a:rPr lang="ko-KR" altLang="en-US" sz="2400" dirty="0">
                <a:solidFill>
                  <a:srgbClr val="C61A4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에서  실시간 </a:t>
            </a:r>
            <a:r>
              <a:rPr lang="ko-KR" altLang="en-US" sz="2400" dirty="0" err="1">
                <a:solidFill>
                  <a:srgbClr val="C61A4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소켓통신을</a:t>
            </a:r>
            <a:r>
              <a:rPr lang="ko-KR" altLang="en-US" sz="2400" dirty="0">
                <a:solidFill>
                  <a:srgbClr val="C61A4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가능하게 하는 라이브러리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5DBA326-F6CC-1D40-922B-00945C439FC4}"/>
              </a:ext>
            </a:extLst>
          </p:cNvPr>
          <p:cNvSpPr txBox="1"/>
          <p:nvPr/>
        </p:nvSpPr>
        <p:spPr>
          <a:xfrm>
            <a:off x="4470402" y="1879584"/>
            <a:ext cx="46304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err="1">
                <a:solidFill>
                  <a:srgbClr val="C61A4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package.json</a:t>
            </a:r>
            <a:r>
              <a:rPr lang="ko-KR" altLang="en-US" sz="2000" dirty="0">
                <a:solidFill>
                  <a:srgbClr val="C61A4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에 </a:t>
            </a:r>
            <a:r>
              <a:rPr lang="en-US" altLang="ko-KR" sz="2000" dirty="0">
                <a:solidFill>
                  <a:srgbClr val="C61A4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dependency </a:t>
            </a:r>
            <a:r>
              <a:rPr lang="ko-KR" altLang="en-US" sz="2000" dirty="0">
                <a:solidFill>
                  <a:srgbClr val="C61A4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추가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4A78B34-5757-8745-B8CE-872202DD08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595" y="2356488"/>
            <a:ext cx="3277806" cy="270016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0147038-C934-AF4D-B11B-868966D41A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85085" y="2356488"/>
            <a:ext cx="3064107" cy="2698722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ADF66ED-8B46-E643-BADB-EC1BA4563A6F}"/>
              </a:ext>
            </a:extLst>
          </p:cNvPr>
          <p:cNvSpPr txBox="1"/>
          <p:nvPr/>
        </p:nvSpPr>
        <p:spPr>
          <a:xfrm>
            <a:off x="684594" y="1897556"/>
            <a:ext cx="37327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rgbClr val="C61A4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server </a:t>
            </a:r>
            <a:r>
              <a:rPr lang="ko-KR" altLang="en-US" sz="2000" dirty="0">
                <a:solidFill>
                  <a:srgbClr val="C61A4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객체를 통한 서버 오픈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C6712AA-3A7B-6244-9DAB-E496863B94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09758" y="2297666"/>
            <a:ext cx="3759763" cy="3775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525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그림 4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906" b="63581"/>
          <a:stretch/>
        </p:blipFill>
        <p:spPr>
          <a:xfrm rot="16200000">
            <a:off x="8301128" y="-778118"/>
            <a:ext cx="866334" cy="266674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61911" y="61911"/>
            <a:ext cx="12068177" cy="6734177"/>
          </a:xfrm>
          <a:prstGeom prst="rect">
            <a:avLst/>
          </a:prstGeom>
          <a:noFill/>
          <a:ln w="127000">
            <a:solidFill>
              <a:srgbClr val="C61A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한쪽 모서리가 잘린 사각형 1"/>
          <p:cNvSpPr/>
          <p:nvPr/>
        </p:nvSpPr>
        <p:spPr>
          <a:xfrm flipV="1">
            <a:off x="764111" y="2115670"/>
            <a:ext cx="4921513" cy="4437529"/>
          </a:xfrm>
          <a:prstGeom prst="snip1Rect">
            <a:avLst>
              <a:gd name="adj" fmla="val 20784"/>
            </a:avLst>
          </a:prstGeom>
          <a:noFill/>
          <a:ln w="19050">
            <a:solidFill>
              <a:srgbClr val="6D6E7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각 삼각형 9"/>
          <p:cNvSpPr/>
          <p:nvPr/>
        </p:nvSpPr>
        <p:spPr>
          <a:xfrm flipH="1">
            <a:off x="10764533" y="3706456"/>
            <a:ext cx="425344" cy="425344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한쪽 모서리가 잘린 사각형 24"/>
          <p:cNvSpPr/>
          <p:nvPr/>
        </p:nvSpPr>
        <p:spPr>
          <a:xfrm flipV="1">
            <a:off x="6176682" y="2108760"/>
            <a:ext cx="5400675" cy="1921450"/>
          </a:xfrm>
          <a:prstGeom prst="snip1Rect">
            <a:avLst>
              <a:gd name="adj" fmla="val 45319"/>
            </a:avLst>
          </a:prstGeom>
          <a:noFill/>
          <a:ln w="19050">
            <a:solidFill>
              <a:srgbClr val="6D6E7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9" name="그림 4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904554" flipV="1">
            <a:off x="10378669" y="3589194"/>
            <a:ext cx="1515355" cy="105079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6064848" y="5625044"/>
            <a:ext cx="5002999" cy="443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0000"/>
              </a:lnSpc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“7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일간 쿠키 값 을 보관하여 아이디 저장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”</a:t>
            </a:r>
          </a:p>
        </p:txBody>
      </p:sp>
      <p:cxnSp>
        <p:nvCxnSpPr>
          <p:cNvPr id="21" name="직선 연결선 20"/>
          <p:cNvCxnSpPr/>
          <p:nvPr/>
        </p:nvCxnSpPr>
        <p:spPr>
          <a:xfrm>
            <a:off x="6093978" y="4972466"/>
            <a:ext cx="5402696" cy="0"/>
          </a:xfrm>
          <a:prstGeom prst="line">
            <a:avLst/>
          </a:prstGeom>
          <a:noFill/>
          <a:ln w="19050">
            <a:solidFill>
              <a:srgbClr val="C61A4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6093978" y="5551365"/>
            <a:ext cx="5402696" cy="0"/>
          </a:xfrm>
          <a:prstGeom prst="line">
            <a:avLst/>
          </a:prstGeom>
          <a:noFill/>
          <a:ln w="19050">
            <a:solidFill>
              <a:srgbClr val="C61A4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9" name="직선 연결선 38"/>
          <p:cNvCxnSpPr/>
          <p:nvPr/>
        </p:nvCxnSpPr>
        <p:spPr>
          <a:xfrm>
            <a:off x="6093978" y="6130263"/>
            <a:ext cx="5402697" cy="0"/>
          </a:xfrm>
          <a:prstGeom prst="line">
            <a:avLst/>
          </a:prstGeom>
          <a:noFill/>
          <a:ln w="19050">
            <a:solidFill>
              <a:srgbClr val="C61A4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42" name="그룹 41"/>
          <p:cNvGrpSpPr/>
          <p:nvPr/>
        </p:nvGrpSpPr>
        <p:grpSpPr>
          <a:xfrm>
            <a:off x="562138" y="494172"/>
            <a:ext cx="566057" cy="561975"/>
            <a:chOff x="429074" y="377129"/>
            <a:chExt cx="566057" cy="561975"/>
          </a:xfrm>
        </p:grpSpPr>
        <p:sp>
          <p:nvSpPr>
            <p:cNvPr id="43" name="타원 42"/>
            <p:cNvSpPr/>
            <p:nvPr/>
          </p:nvSpPr>
          <p:spPr>
            <a:xfrm>
              <a:off x="433156" y="377129"/>
              <a:ext cx="561975" cy="561975"/>
            </a:xfrm>
            <a:prstGeom prst="ellipse">
              <a:avLst/>
            </a:prstGeom>
            <a:solidFill>
              <a:srgbClr val="6D6E71"/>
            </a:solidFill>
            <a:ln>
              <a:noFill/>
            </a:ln>
            <a:effectLst>
              <a:outerShdw blurRad="254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429074" y="466770"/>
              <a:ext cx="5660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03</a:t>
              </a:r>
              <a:endParaRPr lang="ko-KR" altLang="en-US" sz="20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</p:grpSp>
      <p:sp>
        <p:nvSpPr>
          <p:cNvPr id="52" name="TextBox 51"/>
          <p:cNvSpPr txBox="1"/>
          <p:nvPr/>
        </p:nvSpPr>
        <p:spPr>
          <a:xfrm>
            <a:off x="1276956" y="523086"/>
            <a:ext cx="48997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rgbClr val="6D6E7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프로젝트 기능</a:t>
            </a:r>
            <a:r>
              <a:rPr lang="en-US" altLang="ko-KR" sz="2800" dirty="0">
                <a:solidFill>
                  <a:srgbClr val="6D6E7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_</a:t>
            </a:r>
            <a:r>
              <a:rPr lang="ko-KR" altLang="en-US" sz="2800" dirty="0">
                <a:solidFill>
                  <a:srgbClr val="6D6E7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주요기능 소개</a:t>
            </a:r>
            <a:endParaRPr lang="en-US" altLang="ko-KR" sz="2800" dirty="0">
              <a:solidFill>
                <a:srgbClr val="6D6E7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51" name="그림 50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904554" flipV="1">
            <a:off x="4429312" y="6071073"/>
            <a:ext cx="1515355" cy="105079"/>
          </a:xfrm>
          <a:prstGeom prst="rect">
            <a:avLst/>
          </a:prstGeom>
        </p:spPr>
      </p:pic>
      <p:sp>
        <p:nvSpPr>
          <p:cNvPr id="53" name="TextBox 52"/>
          <p:cNvSpPr txBox="1"/>
          <p:nvPr/>
        </p:nvSpPr>
        <p:spPr>
          <a:xfrm>
            <a:off x="3878169" y="1252222"/>
            <a:ext cx="32031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rgbClr val="C61A4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LOGIN FORM</a:t>
            </a:r>
            <a:endParaRPr lang="ko-KR" altLang="en-US" sz="3600" dirty="0">
              <a:solidFill>
                <a:srgbClr val="C61A4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671903" y="1241464"/>
            <a:ext cx="33130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err="1">
                <a:ln>
                  <a:solidFill>
                    <a:srgbClr val="C61A41"/>
                  </a:solidFill>
                </a:ln>
                <a:solidFill>
                  <a:schemeClr val="bg1"/>
                </a:solidFill>
                <a:effectLst>
                  <a:outerShdw dist="101600" dir="2700000" algn="tl" rotWithShape="0">
                    <a:srgbClr val="C61A41"/>
                  </a:outerShdw>
                </a:effectLs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Codehappy</a:t>
            </a:r>
            <a:r>
              <a:rPr lang="en-US" altLang="ko-KR" sz="3600" dirty="0">
                <a:ln>
                  <a:solidFill>
                    <a:srgbClr val="C61A41"/>
                  </a:solidFill>
                </a:ln>
                <a:solidFill>
                  <a:schemeClr val="bg1"/>
                </a:solidFill>
                <a:effectLst>
                  <a:outerShdw dist="101600" dir="2700000" algn="tl" rotWithShape="0">
                    <a:srgbClr val="C61A41"/>
                  </a:outerShdw>
                </a:effectLs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_</a:t>
            </a:r>
            <a:endParaRPr lang="ko-KR" altLang="en-US" sz="3600" dirty="0">
              <a:ln>
                <a:solidFill>
                  <a:srgbClr val="C61A41"/>
                </a:solidFill>
              </a:ln>
              <a:solidFill>
                <a:schemeClr val="bg1"/>
              </a:solidFill>
              <a:effectLst>
                <a:outerShdw dist="101600" dir="2700000" algn="tl" rotWithShape="0">
                  <a:srgbClr val="C61A41"/>
                </a:outerShdw>
              </a:effectLst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2465" y="279812"/>
            <a:ext cx="1800000" cy="27538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82" y="2093712"/>
            <a:ext cx="5338320" cy="445948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4848" y="2093712"/>
            <a:ext cx="5787617" cy="3476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719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그림 10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906" b="63581"/>
          <a:stretch/>
        </p:blipFill>
        <p:spPr>
          <a:xfrm rot="16200000">
            <a:off x="8301128" y="-778118"/>
            <a:ext cx="866334" cy="266674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61911" y="61911"/>
            <a:ext cx="12068177" cy="6734177"/>
          </a:xfrm>
          <a:prstGeom prst="rect">
            <a:avLst/>
          </a:prstGeom>
          <a:noFill/>
          <a:ln w="127000">
            <a:solidFill>
              <a:srgbClr val="C61A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한쪽 모서리가 잘린 사각형 58"/>
          <p:cNvSpPr/>
          <p:nvPr/>
        </p:nvSpPr>
        <p:spPr>
          <a:xfrm flipV="1">
            <a:off x="547054" y="1409251"/>
            <a:ext cx="3910202" cy="4866123"/>
          </a:xfrm>
          <a:prstGeom prst="snip1Rect">
            <a:avLst>
              <a:gd name="adj" fmla="val 23096"/>
            </a:avLst>
          </a:prstGeom>
          <a:noFill/>
          <a:ln w="19050">
            <a:solidFill>
              <a:srgbClr val="6D6E7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직사각형 71"/>
          <p:cNvSpPr/>
          <p:nvPr/>
        </p:nvSpPr>
        <p:spPr>
          <a:xfrm flipV="1">
            <a:off x="5465996" y="4862456"/>
            <a:ext cx="3552457" cy="1400397"/>
          </a:xfrm>
          <a:prstGeom prst="rect">
            <a:avLst/>
          </a:prstGeom>
          <a:noFill/>
          <a:ln w="19050">
            <a:solidFill>
              <a:srgbClr val="6D6E7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모서리가 둥근 직사각형 83"/>
          <p:cNvSpPr/>
          <p:nvPr/>
        </p:nvSpPr>
        <p:spPr>
          <a:xfrm>
            <a:off x="5445856" y="4360830"/>
            <a:ext cx="3841896" cy="359511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254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TextBox 57"/>
          <p:cNvSpPr txBox="1"/>
          <p:nvPr/>
        </p:nvSpPr>
        <p:spPr>
          <a:xfrm>
            <a:off x="8943213" y="1350837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rgbClr val="6D6E7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회원가입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5575587" y="1340079"/>
            <a:ext cx="34428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err="1">
                <a:ln>
                  <a:solidFill>
                    <a:srgbClr val="6D6E71"/>
                  </a:solidFill>
                </a:ln>
                <a:solidFill>
                  <a:schemeClr val="bg1"/>
                </a:solidFill>
                <a:effectLst>
                  <a:outerShdw dist="101600" dir="2700000" algn="tl" rotWithShape="0">
                    <a:srgbClr val="6D6E71"/>
                  </a:outerShdw>
                </a:effectLs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Codehappy</a:t>
            </a:r>
            <a:r>
              <a:rPr lang="en-US" altLang="ko-KR" sz="3600" dirty="0">
                <a:ln>
                  <a:solidFill>
                    <a:srgbClr val="6D6E71"/>
                  </a:solidFill>
                </a:ln>
                <a:solidFill>
                  <a:schemeClr val="bg1"/>
                </a:solidFill>
                <a:effectLst>
                  <a:outerShdw dist="101600" dir="2700000" algn="tl" rotWithShape="0">
                    <a:srgbClr val="6D6E71"/>
                  </a:outerShdw>
                </a:effectLs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_ </a:t>
            </a:r>
            <a:endParaRPr lang="ko-KR" altLang="en-US" sz="3600" dirty="0">
              <a:ln>
                <a:solidFill>
                  <a:srgbClr val="6D6E71"/>
                </a:solidFill>
              </a:ln>
              <a:solidFill>
                <a:schemeClr val="bg1"/>
              </a:solidFill>
              <a:effectLst>
                <a:outerShdw dist="101600" dir="2700000" algn="tl" rotWithShape="0">
                  <a:srgbClr val="6D6E71"/>
                </a:outerShdw>
              </a:effectLst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5445855" y="4371308"/>
            <a:ext cx="39222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로그인 가능하다는 창 발생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(Status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변경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)</a:t>
            </a:r>
            <a:endParaRPr lang="en-US" altLang="ko-KR" sz="1600" dirty="0">
              <a:solidFill>
                <a:srgbClr val="C61A4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71" name="직사각형 70"/>
          <p:cNvSpPr/>
          <p:nvPr/>
        </p:nvSpPr>
        <p:spPr>
          <a:xfrm flipV="1">
            <a:off x="5465996" y="2794190"/>
            <a:ext cx="6272728" cy="1400397"/>
          </a:xfrm>
          <a:prstGeom prst="rect">
            <a:avLst/>
          </a:prstGeom>
          <a:noFill/>
          <a:ln w="19050">
            <a:solidFill>
              <a:srgbClr val="6D6E7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모서리가 둥근 직사각형 73"/>
          <p:cNvSpPr/>
          <p:nvPr/>
        </p:nvSpPr>
        <p:spPr>
          <a:xfrm>
            <a:off x="5445856" y="2292563"/>
            <a:ext cx="3841896" cy="359511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254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TextBox 74"/>
          <p:cNvSpPr txBox="1"/>
          <p:nvPr/>
        </p:nvSpPr>
        <p:spPr>
          <a:xfrm>
            <a:off x="5445856" y="2303041"/>
            <a:ext cx="37024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가입 버튼을 누른 후 이메일로 가서 확인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!</a:t>
            </a:r>
            <a:endParaRPr lang="en-US" altLang="ko-KR" sz="1600" dirty="0">
              <a:solidFill>
                <a:srgbClr val="C61A4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grpSp>
        <p:nvGrpSpPr>
          <p:cNvPr id="104" name="그룹 103"/>
          <p:cNvGrpSpPr/>
          <p:nvPr/>
        </p:nvGrpSpPr>
        <p:grpSpPr>
          <a:xfrm>
            <a:off x="562138" y="494172"/>
            <a:ext cx="566057" cy="561975"/>
            <a:chOff x="429074" y="377129"/>
            <a:chExt cx="566057" cy="561975"/>
          </a:xfrm>
        </p:grpSpPr>
        <p:sp>
          <p:nvSpPr>
            <p:cNvPr id="105" name="타원 104"/>
            <p:cNvSpPr/>
            <p:nvPr/>
          </p:nvSpPr>
          <p:spPr>
            <a:xfrm>
              <a:off x="433156" y="377129"/>
              <a:ext cx="561975" cy="561975"/>
            </a:xfrm>
            <a:prstGeom prst="ellipse">
              <a:avLst/>
            </a:prstGeom>
            <a:solidFill>
              <a:srgbClr val="6D6E71"/>
            </a:solidFill>
            <a:ln>
              <a:noFill/>
            </a:ln>
            <a:effectLst>
              <a:outerShdw blurRad="254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" name="TextBox 105"/>
            <p:cNvSpPr txBox="1"/>
            <p:nvPr/>
          </p:nvSpPr>
          <p:spPr>
            <a:xfrm>
              <a:off x="429074" y="466770"/>
              <a:ext cx="5660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03</a:t>
              </a:r>
              <a:endParaRPr lang="ko-KR" altLang="en-US" sz="20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</p:grpSp>
      <p:sp>
        <p:nvSpPr>
          <p:cNvPr id="107" name="TextBox 106"/>
          <p:cNvSpPr txBox="1"/>
          <p:nvPr/>
        </p:nvSpPr>
        <p:spPr>
          <a:xfrm>
            <a:off x="1276955" y="523086"/>
            <a:ext cx="48280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rgbClr val="6D6E7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프로젝트 기능</a:t>
            </a:r>
            <a:r>
              <a:rPr lang="en-US" altLang="ko-KR" sz="2800" dirty="0">
                <a:solidFill>
                  <a:srgbClr val="6D6E7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_</a:t>
            </a:r>
            <a:r>
              <a:rPr lang="ko-KR" altLang="en-US" sz="2800" dirty="0">
                <a:solidFill>
                  <a:srgbClr val="6D6E7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주요기능 소개</a:t>
            </a:r>
            <a:endParaRPr lang="en-US" altLang="ko-KR" sz="2800" dirty="0">
              <a:solidFill>
                <a:srgbClr val="6D6E7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108" name="그림 107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904554" flipV="1">
            <a:off x="3277455" y="5769310"/>
            <a:ext cx="1515355" cy="105079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2465" y="279812"/>
            <a:ext cx="1800000" cy="275383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050" y="1145788"/>
            <a:ext cx="4405598" cy="544874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5856" y="2755062"/>
            <a:ext cx="2613415" cy="146365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2296" y="2782052"/>
            <a:ext cx="3616428" cy="141253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5857" y="4730819"/>
            <a:ext cx="3922262" cy="1699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001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그림 12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906" b="63581"/>
          <a:stretch/>
        </p:blipFill>
        <p:spPr>
          <a:xfrm rot="16200000">
            <a:off x="8301128" y="-778118"/>
            <a:ext cx="866334" cy="266674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61911" y="61911"/>
            <a:ext cx="12068177" cy="6734177"/>
          </a:xfrm>
          <a:prstGeom prst="rect">
            <a:avLst/>
          </a:prstGeom>
          <a:noFill/>
          <a:ln w="127000">
            <a:solidFill>
              <a:srgbClr val="C61A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/>
          <p:cNvCxnSpPr/>
          <p:nvPr/>
        </p:nvCxnSpPr>
        <p:spPr>
          <a:xfrm flipV="1">
            <a:off x="6096002" y="2194119"/>
            <a:ext cx="8963" cy="4050032"/>
          </a:xfrm>
          <a:prstGeom prst="straightConnector1">
            <a:avLst/>
          </a:prstGeom>
          <a:solidFill>
            <a:schemeClr val="bg1">
              <a:alpha val="88000"/>
            </a:schemeClr>
          </a:solidFill>
          <a:ln w="22225">
            <a:solidFill>
              <a:srgbClr val="C61A41"/>
            </a:solidFill>
            <a:prstDash val="sysDash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8" name="직사각형 17"/>
          <p:cNvSpPr/>
          <p:nvPr/>
        </p:nvSpPr>
        <p:spPr>
          <a:xfrm>
            <a:off x="7152175" y="2041449"/>
            <a:ext cx="2989922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algn="ctr"/>
            <a:r>
              <a:rPr lang="en-US" altLang="ko-KR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Root-contex.xml bean </a:t>
            </a:r>
            <a:r>
              <a:rPr lang="ko-KR" altLang="en-US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등록</a:t>
            </a:r>
            <a:endParaRPr lang="ko-KR" altLang="en-US" dirty="0"/>
          </a:p>
        </p:txBody>
      </p:sp>
      <p:sp>
        <p:nvSpPr>
          <p:cNvPr id="31" name="직사각형 30"/>
          <p:cNvSpPr/>
          <p:nvPr/>
        </p:nvSpPr>
        <p:spPr>
          <a:xfrm>
            <a:off x="1757016" y="4420113"/>
            <a:ext cx="3405099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algn="ctr"/>
            <a:r>
              <a:rPr lang="en-US" altLang="ko-KR" dirty="0" err="1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MailUtils</a:t>
            </a:r>
            <a:r>
              <a:rPr lang="ko-KR" altLang="en-US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en-US" altLang="ko-KR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, </a:t>
            </a:r>
            <a:r>
              <a:rPr lang="en-US" altLang="ko-KR" dirty="0" err="1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TempKey</a:t>
            </a:r>
            <a:r>
              <a:rPr lang="en-US" altLang="ko-KR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ko-KR" altLang="en-US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클래스 작성</a:t>
            </a:r>
            <a:endParaRPr lang="ko-KR" altLang="en-US" dirty="0"/>
          </a:p>
        </p:txBody>
      </p:sp>
      <p:cxnSp>
        <p:nvCxnSpPr>
          <p:cNvPr id="25" name="직선 화살표 연결선 24"/>
          <p:cNvCxnSpPr/>
          <p:nvPr/>
        </p:nvCxnSpPr>
        <p:spPr>
          <a:xfrm flipV="1">
            <a:off x="831809" y="4371423"/>
            <a:ext cx="10562332" cy="2"/>
          </a:xfrm>
          <a:prstGeom prst="straightConnector1">
            <a:avLst/>
          </a:prstGeom>
          <a:solidFill>
            <a:schemeClr val="bg1">
              <a:alpha val="88000"/>
            </a:schemeClr>
          </a:solidFill>
          <a:ln w="22225">
            <a:solidFill>
              <a:srgbClr val="C61A41"/>
            </a:solidFill>
            <a:prstDash val="sysDash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2" name="직사각형 31"/>
          <p:cNvSpPr/>
          <p:nvPr/>
        </p:nvSpPr>
        <p:spPr>
          <a:xfrm>
            <a:off x="2350400" y="2041449"/>
            <a:ext cx="1572867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algn="ctr"/>
            <a:r>
              <a:rPr lang="en-US" altLang="ko-KR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Pom.xml </a:t>
            </a:r>
            <a:r>
              <a:rPr lang="ko-KR" altLang="en-US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추가</a:t>
            </a:r>
            <a:endParaRPr lang="ko-KR" altLang="en-US" dirty="0"/>
          </a:p>
        </p:txBody>
      </p:sp>
      <p:sp>
        <p:nvSpPr>
          <p:cNvPr id="33" name="직사각형 32"/>
          <p:cNvSpPr/>
          <p:nvPr/>
        </p:nvSpPr>
        <p:spPr>
          <a:xfrm>
            <a:off x="7353601" y="4371423"/>
            <a:ext cx="2508772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Service </a:t>
            </a:r>
            <a:r>
              <a:rPr lang="ko-KR" altLang="en-US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메일 내용 작성</a:t>
            </a:r>
            <a:endParaRPr lang="ko-KR" altLang="en-US" dirty="0"/>
          </a:p>
        </p:txBody>
      </p:sp>
      <p:grpSp>
        <p:nvGrpSpPr>
          <p:cNvPr id="106" name="그룹 105"/>
          <p:cNvGrpSpPr/>
          <p:nvPr/>
        </p:nvGrpSpPr>
        <p:grpSpPr>
          <a:xfrm>
            <a:off x="562138" y="494172"/>
            <a:ext cx="566057" cy="561975"/>
            <a:chOff x="429074" y="377129"/>
            <a:chExt cx="566057" cy="561975"/>
          </a:xfrm>
        </p:grpSpPr>
        <p:sp>
          <p:nvSpPr>
            <p:cNvPr id="114" name="타원 113"/>
            <p:cNvSpPr/>
            <p:nvPr/>
          </p:nvSpPr>
          <p:spPr>
            <a:xfrm>
              <a:off x="433156" y="377129"/>
              <a:ext cx="561975" cy="561975"/>
            </a:xfrm>
            <a:prstGeom prst="ellipse">
              <a:avLst/>
            </a:prstGeom>
            <a:solidFill>
              <a:srgbClr val="6D6E71"/>
            </a:solidFill>
            <a:ln>
              <a:noFill/>
            </a:ln>
            <a:effectLst>
              <a:outerShdw blurRad="254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7" name="TextBox 116"/>
            <p:cNvSpPr txBox="1"/>
            <p:nvPr/>
          </p:nvSpPr>
          <p:spPr>
            <a:xfrm>
              <a:off x="429074" y="466770"/>
              <a:ext cx="5660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03</a:t>
              </a:r>
              <a:endParaRPr lang="ko-KR" altLang="en-US" sz="20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</p:grpSp>
      <p:sp>
        <p:nvSpPr>
          <p:cNvPr id="123" name="TextBox 122"/>
          <p:cNvSpPr txBox="1"/>
          <p:nvPr/>
        </p:nvSpPr>
        <p:spPr>
          <a:xfrm>
            <a:off x="1276955" y="523086"/>
            <a:ext cx="54660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rgbClr val="6D6E7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프로젝트 기능</a:t>
            </a:r>
            <a:r>
              <a:rPr lang="en-US" altLang="ko-KR" sz="2800" dirty="0">
                <a:solidFill>
                  <a:srgbClr val="6D6E7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_</a:t>
            </a:r>
            <a:r>
              <a:rPr lang="ko-KR" altLang="en-US" sz="2800" dirty="0">
                <a:solidFill>
                  <a:srgbClr val="6D6E7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주요기능 소개</a:t>
            </a:r>
            <a:endParaRPr lang="en-US" altLang="ko-KR" sz="2800" dirty="0">
              <a:solidFill>
                <a:srgbClr val="6D6E7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26" name="TextBox 125"/>
          <p:cNvSpPr txBox="1"/>
          <p:nvPr/>
        </p:nvSpPr>
        <p:spPr>
          <a:xfrm>
            <a:off x="4003663" y="1297047"/>
            <a:ext cx="44321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>
                <a:solidFill>
                  <a:srgbClr val="6D6E7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회원가입 인증 메일</a:t>
            </a:r>
            <a:endParaRPr lang="ko-KR" altLang="en-US" sz="3600" dirty="0">
              <a:solidFill>
                <a:srgbClr val="6D6E7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27" name="TextBox 126"/>
          <p:cNvSpPr txBox="1"/>
          <p:nvPr/>
        </p:nvSpPr>
        <p:spPr>
          <a:xfrm>
            <a:off x="671903" y="1286289"/>
            <a:ext cx="33130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err="1">
                <a:ln>
                  <a:solidFill>
                    <a:srgbClr val="6D6E71"/>
                  </a:solidFill>
                </a:ln>
                <a:solidFill>
                  <a:schemeClr val="bg1"/>
                </a:solidFill>
                <a:effectLst>
                  <a:outerShdw dist="101600" dir="2700000" algn="tl" rotWithShape="0">
                    <a:srgbClr val="6D6E71"/>
                  </a:outerShdw>
                </a:effectLs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Codehappy</a:t>
            </a:r>
            <a:r>
              <a:rPr lang="en-US" altLang="ko-KR" sz="3600" dirty="0">
                <a:ln>
                  <a:solidFill>
                    <a:srgbClr val="6D6E71"/>
                  </a:solidFill>
                </a:ln>
                <a:solidFill>
                  <a:schemeClr val="bg1"/>
                </a:solidFill>
                <a:effectLst>
                  <a:outerShdw dist="101600" dir="2700000" algn="tl" rotWithShape="0">
                    <a:srgbClr val="6D6E71"/>
                  </a:outerShdw>
                </a:effectLs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_</a:t>
            </a:r>
            <a:endParaRPr lang="ko-KR" altLang="en-US" sz="3600" dirty="0">
              <a:ln>
                <a:solidFill>
                  <a:srgbClr val="C61A41"/>
                </a:solidFill>
              </a:ln>
              <a:solidFill>
                <a:schemeClr val="bg1"/>
              </a:solidFill>
              <a:effectLst>
                <a:outerShdw dist="101600" dir="2700000" algn="tl" rotWithShape="0">
                  <a:srgbClr val="C61A41"/>
                </a:outerShdw>
              </a:effectLst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pic>
        <p:nvPicPr>
          <p:cNvPr id="68" name="그림 6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2465" y="279812"/>
            <a:ext cx="1800000" cy="27538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153" y="2405805"/>
            <a:ext cx="4885771" cy="185859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4057" y="2383258"/>
            <a:ext cx="4554069" cy="185201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809" y="4863559"/>
            <a:ext cx="2286450" cy="808317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5879" y="4844770"/>
            <a:ext cx="2672545" cy="845893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5879" y="5866802"/>
            <a:ext cx="2672545" cy="297206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4057" y="4684113"/>
            <a:ext cx="5090084" cy="1569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611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그림 10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906" b="63581"/>
          <a:stretch/>
        </p:blipFill>
        <p:spPr>
          <a:xfrm rot="16200000">
            <a:off x="8301128" y="-778118"/>
            <a:ext cx="866334" cy="266674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61911" y="61911"/>
            <a:ext cx="12068177" cy="6734177"/>
          </a:xfrm>
          <a:prstGeom prst="rect">
            <a:avLst/>
          </a:prstGeom>
          <a:noFill/>
          <a:ln w="127000">
            <a:solidFill>
              <a:srgbClr val="C61A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한쪽 모서리가 잘린 사각형 58"/>
          <p:cNvSpPr/>
          <p:nvPr/>
        </p:nvSpPr>
        <p:spPr>
          <a:xfrm flipV="1">
            <a:off x="547054" y="1409251"/>
            <a:ext cx="3910202" cy="4866123"/>
          </a:xfrm>
          <a:prstGeom prst="snip1Rect">
            <a:avLst>
              <a:gd name="adj" fmla="val 23096"/>
            </a:avLst>
          </a:prstGeom>
          <a:noFill/>
          <a:ln w="19050">
            <a:solidFill>
              <a:srgbClr val="6D6E7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직사각형 71"/>
          <p:cNvSpPr/>
          <p:nvPr/>
        </p:nvSpPr>
        <p:spPr>
          <a:xfrm flipV="1">
            <a:off x="5465996" y="4862456"/>
            <a:ext cx="3552457" cy="1400397"/>
          </a:xfrm>
          <a:prstGeom prst="rect">
            <a:avLst/>
          </a:prstGeom>
          <a:noFill/>
          <a:ln w="19050">
            <a:solidFill>
              <a:srgbClr val="6D6E7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모서리가 둥근 직사각형 83"/>
          <p:cNvSpPr/>
          <p:nvPr/>
        </p:nvSpPr>
        <p:spPr>
          <a:xfrm>
            <a:off x="5445855" y="4360830"/>
            <a:ext cx="4011909" cy="359511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254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TextBox 57"/>
          <p:cNvSpPr txBox="1"/>
          <p:nvPr/>
        </p:nvSpPr>
        <p:spPr>
          <a:xfrm>
            <a:off x="8943213" y="1350837"/>
            <a:ext cx="30844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rgbClr val="6D6E7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비밀번호 찾기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5575587" y="1340079"/>
            <a:ext cx="34428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err="1">
                <a:ln>
                  <a:solidFill>
                    <a:srgbClr val="6D6E71"/>
                  </a:solidFill>
                </a:ln>
                <a:solidFill>
                  <a:schemeClr val="bg1"/>
                </a:solidFill>
                <a:effectLst>
                  <a:outerShdw dist="101600" dir="2700000" algn="tl" rotWithShape="0">
                    <a:srgbClr val="6D6E71"/>
                  </a:outerShdw>
                </a:effectLs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Codehappy</a:t>
            </a:r>
            <a:r>
              <a:rPr lang="en-US" altLang="ko-KR" sz="3600" dirty="0">
                <a:ln>
                  <a:solidFill>
                    <a:srgbClr val="6D6E71"/>
                  </a:solidFill>
                </a:ln>
                <a:solidFill>
                  <a:schemeClr val="bg1"/>
                </a:solidFill>
                <a:effectLst>
                  <a:outerShdw dist="101600" dir="2700000" algn="tl" rotWithShape="0">
                    <a:srgbClr val="6D6E71"/>
                  </a:outerShdw>
                </a:effectLs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_ </a:t>
            </a:r>
            <a:endParaRPr lang="ko-KR" altLang="en-US" sz="3600" dirty="0">
              <a:ln>
                <a:solidFill>
                  <a:srgbClr val="6D6E71"/>
                </a:solidFill>
              </a:ln>
              <a:solidFill>
                <a:schemeClr val="bg1"/>
              </a:solidFill>
              <a:effectLst>
                <a:outerShdw dist="101600" dir="2700000" algn="tl" rotWithShape="0">
                  <a:srgbClr val="6D6E71"/>
                </a:outerShdw>
              </a:effectLst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5445855" y="4371308"/>
            <a:ext cx="41689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본인 메일로 접속 후 비밀번호 확인 후 재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로그인ㄴ</a:t>
            </a:r>
            <a:endParaRPr lang="en-US" altLang="ko-KR" sz="1600" dirty="0">
              <a:solidFill>
                <a:srgbClr val="C61A4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71" name="직사각형 70"/>
          <p:cNvSpPr/>
          <p:nvPr/>
        </p:nvSpPr>
        <p:spPr>
          <a:xfrm flipV="1">
            <a:off x="5465996" y="2794189"/>
            <a:ext cx="3821756" cy="1400397"/>
          </a:xfrm>
          <a:prstGeom prst="rect">
            <a:avLst/>
          </a:prstGeom>
          <a:noFill/>
          <a:ln w="19050">
            <a:solidFill>
              <a:srgbClr val="6D6E7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모서리가 둥근 직사각형 73"/>
          <p:cNvSpPr/>
          <p:nvPr/>
        </p:nvSpPr>
        <p:spPr>
          <a:xfrm>
            <a:off x="5445856" y="2292563"/>
            <a:ext cx="3841896" cy="359511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254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TextBox 74"/>
          <p:cNvSpPr txBox="1"/>
          <p:nvPr/>
        </p:nvSpPr>
        <p:spPr>
          <a:xfrm>
            <a:off x="5445856" y="2303041"/>
            <a:ext cx="37024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임시비밀번호 발생 창 발생</a:t>
            </a:r>
            <a:endParaRPr lang="en-US" altLang="ko-KR" sz="1600" dirty="0">
              <a:solidFill>
                <a:srgbClr val="C61A4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grpSp>
        <p:nvGrpSpPr>
          <p:cNvPr id="104" name="그룹 103"/>
          <p:cNvGrpSpPr/>
          <p:nvPr/>
        </p:nvGrpSpPr>
        <p:grpSpPr>
          <a:xfrm>
            <a:off x="562138" y="494172"/>
            <a:ext cx="566057" cy="561975"/>
            <a:chOff x="429074" y="377129"/>
            <a:chExt cx="566057" cy="561975"/>
          </a:xfrm>
        </p:grpSpPr>
        <p:sp>
          <p:nvSpPr>
            <p:cNvPr id="105" name="타원 104"/>
            <p:cNvSpPr/>
            <p:nvPr/>
          </p:nvSpPr>
          <p:spPr>
            <a:xfrm>
              <a:off x="433156" y="377129"/>
              <a:ext cx="561975" cy="561975"/>
            </a:xfrm>
            <a:prstGeom prst="ellipse">
              <a:avLst/>
            </a:prstGeom>
            <a:solidFill>
              <a:srgbClr val="6D6E71"/>
            </a:solidFill>
            <a:ln>
              <a:noFill/>
            </a:ln>
            <a:effectLst>
              <a:outerShdw blurRad="254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" name="TextBox 105"/>
            <p:cNvSpPr txBox="1"/>
            <p:nvPr/>
          </p:nvSpPr>
          <p:spPr>
            <a:xfrm>
              <a:off x="429074" y="466770"/>
              <a:ext cx="5660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03</a:t>
              </a:r>
              <a:endParaRPr lang="ko-KR" altLang="en-US" sz="20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</p:grpSp>
      <p:sp>
        <p:nvSpPr>
          <p:cNvPr id="107" name="TextBox 106"/>
          <p:cNvSpPr txBox="1"/>
          <p:nvPr/>
        </p:nvSpPr>
        <p:spPr>
          <a:xfrm>
            <a:off x="1276955" y="523086"/>
            <a:ext cx="48280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rgbClr val="6D6E7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프로젝트 기능</a:t>
            </a:r>
            <a:r>
              <a:rPr lang="en-US" altLang="ko-KR" sz="2800" dirty="0">
                <a:solidFill>
                  <a:srgbClr val="6D6E7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_</a:t>
            </a:r>
            <a:r>
              <a:rPr lang="ko-KR" altLang="en-US" sz="2800" dirty="0">
                <a:solidFill>
                  <a:srgbClr val="6D6E7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주요기능 소개</a:t>
            </a:r>
            <a:endParaRPr lang="en-US" altLang="ko-KR" sz="2800" dirty="0">
              <a:solidFill>
                <a:srgbClr val="6D6E7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108" name="그림 107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904554" flipV="1">
            <a:off x="3277455" y="5769310"/>
            <a:ext cx="1515355" cy="105079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2465" y="279812"/>
            <a:ext cx="1800000" cy="27538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353" y="1578049"/>
            <a:ext cx="3675529" cy="450898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5855" y="2755062"/>
            <a:ext cx="3913298" cy="143952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8842" y="4730819"/>
            <a:ext cx="4723623" cy="1745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477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그림 4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906" b="63581"/>
          <a:stretch/>
        </p:blipFill>
        <p:spPr>
          <a:xfrm rot="16200000">
            <a:off x="8301128" y="-778118"/>
            <a:ext cx="866334" cy="266674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61911" y="61911"/>
            <a:ext cx="12068177" cy="6734177"/>
          </a:xfrm>
          <a:prstGeom prst="rect">
            <a:avLst/>
          </a:prstGeom>
          <a:noFill/>
          <a:ln w="127000">
            <a:solidFill>
              <a:srgbClr val="C61A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한쪽 모서리가 잘린 사각형 1"/>
          <p:cNvSpPr/>
          <p:nvPr/>
        </p:nvSpPr>
        <p:spPr>
          <a:xfrm flipV="1">
            <a:off x="764111" y="2115670"/>
            <a:ext cx="4921513" cy="4437529"/>
          </a:xfrm>
          <a:prstGeom prst="snip1Rect">
            <a:avLst>
              <a:gd name="adj" fmla="val 20784"/>
            </a:avLst>
          </a:prstGeom>
          <a:noFill/>
          <a:ln w="19050">
            <a:solidFill>
              <a:srgbClr val="6D6E7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각 삼각형 9"/>
          <p:cNvSpPr/>
          <p:nvPr/>
        </p:nvSpPr>
        <p:spPr>
          <a:xfrm flipH="1">
            <a:off x="10764533" y="3706456"/>
            <a:ext cx="425344" cy="425344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/>
          <p:cNvSpPr txBox="1"/>
          <p:nvPr/>
        </p:nvSpPr>
        <p:spPr>
          <a:xfrm>
            <a:off x="6064848" y="3401799"/>
            <a:ext cx="5002999" cy="443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0000"/>
              </a:lnSpc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-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자기소개 수정 가능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cxnSp>
        <p:nvCxnSpPr>
          <p:cNvPr id="21" name="직선 연결선 20"/>
          <p:cNvCxnSpPr/>
          <p:nvPr/>
        </p:nvCxnSpPr>
        <p:spPr>
          <a:xfrm>
            <a:off x="6093978" y="3358820"/>
            <a:ext cx="5402696" cy="0"/>
          </a:xfrm>
          <a:prstGeom prst="line">
            <a:avLst/>
          </a:prstGeom>
          <a:noFill/>
          <a:ln w="19050">
            <a:solidFill>
              <a:srgbClr val="C61A4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6093978" y="3937719"/>
            <a:ext cx="5402696" cy="0"/>
          </a:xfrm>
          <a:prstGeom prst="line">
            <a:avLst/>
          </a:prstGeom>
          <a:noFill/>
          <a:ln w="19050">
            <a:solidFill>
              <a:srgbClr val="C61A4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9" name="직선 연결선 38"/>
          <p:cNvCxnSpPr/>
          <p:nvPr/>
        </p:nvCxnSpPr>
        <p:spPr>
          <a:xfrm>
            <a:off x="6093978" y="4516617"/>
            <a:ext cx="5402697" cy="0"/>
          </a:xfrm>
          <a:prstGeom prst="line">
            <a:avLst/>
          </a:prstGeom>
          <a:noFill/>
          <a:ln w="19050">
            <a:solidFill>
              <a:srgbClr val="C61A4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42" name="그룹 41"/>
          <p:cNvGrpSpPr/>
          <p:nvPr/>
        </p:nvGrpSpPr>
        <p:grpSpPr>
          <a:xfrm>
            <a:off x="562138" y="494172"/>
            <a:ext cx="566057" cy="561975"/>
            <a:chOff x="429074" y="377129"/>
            <a:chExt cx="566057" cy="561975"/>
          </a:xfrm>
        </p:grpSpPr>
        <p:sp>
          <p:nvSpPr>
            <p:cNvPr id="43" name="타원 42"/>
            <p:cNvSpPr/>
            <p:nvPr/>
          </p:nvSpPr>
          <p:spPr>
            <a:xfrm>
              <a:off x="433156" y="377129"/>
              <a:ext cx="561975" cy="561975"/>
            </a:xfrm>
            <a:prstGeom prst="ellipse">
              <a:avLst/>
            </a:prstGeom>
            <a:solidFill>
              <a:srgbClr val="6D6E71"/>
            </a:solidFill>
            <a:ln>
              <a:noFill/>
            </a:ln>
            <a:effectLst>
              <a:outerShdw blurRad="254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429074" y="466770"/>
              <a:ext cx="5660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03</a:t>
              </a:r>
              <a:endParaRPr lang="ko-KR" altLang="en-US" sz="20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</p:grpSp>
      <p:sp>
        <p:nvSpPr>
          <p:cNvPr id="52" name="TextBox 51"/>
          <p:cNvSpPr txBox="1"/>
          <p:nvPr/>
        </p:nvSpPr>
        <p:spPr>
          <a:xfrm>
            <a:off x="1276956" y="523086"/>
            <a:ext cx="48997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rgbClr val="6D6E7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프로젝트 기능</a:t>
            </a:r>
            <a:r>
              <a:rPr lang="en-US" altLang="ko-KR" sz="2800" dirty="0">
                <a:solidFill>
                  <a:srgbClr val="6D6E7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_</a:t>
            </a:r>
            <a:r>
              <a:rPr lang="ko-KR" altLang="en-US" sz="2800" dirty="0">
                <a:solidFill>
                  <a:srgbClr val="6D6E7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주요기능 소개</a:t>
            </a:r>
            <a:endParaRPr lang="en-US" altLang="ko-KR" sz="2800" dirty="0">
              <a:solidFill>
                <a:srgbClr val="6D6E7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3878169" y="1252222"/>
            <a:ext cx="21212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err="1">
                <a:solidFill>
                  <a:srgbClr val="C61A4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Mypage</a:t>
            </a:r>
            <a:endParaRPr lang="ko-KR" altLang="en-US" sz="3600" dirty="0">
              <a:solidFill>
                <a:srgbClr val="C61A4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671903" y="1241464"/>
            <a:ext cx="33130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err="1">
                <a:ln>
                  <a:solidFill>
                    <a:srgbClr val="C61A41"/>
                  </a:solidFill>
                </a:ln>
                <a:solidFill>
                  <a:schemeClr val="bg1"/>
                </a:solidFill>
                <a:effectLst>
                  <a:outerShdw dist="101600" dir="2700000" algn="tl" rotWithShape="0">
                    <a:srgbClr val="C61A41"/>
                  </a:outerShdw>
                </a:effectLs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Codehappy</a:t>
            </a:r>
            <a:r>
              <a:rPr lang="en-US" altLang="ko-KR" sz="3600" dirty="0">
                <a:ln>
                  <a:solidFill>
                    <a:srgbClr val="C61A41"/>
                  </a:solidFill>
                </a:ln>
                <a:solidFill>
                  <a:schemeClr val="bg1"/>
                </a:solidFill>
                <a:effectLst>
                  <a:outerShdw dist="101600" dir="2700000" algn="tl" rotWithShape="0">
                    <a:srgbClr val="C61A41"/>
                  </a:outerShdw>
                </a:effectLs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_</a:t>
            </a:r>
            <a:endParaRPr lang="ko-KR" altLang="en-US" sz="3600" dirty="0">
              <a:ln>
                <a:solidFill>
                  <a:srgbClr val="C61A41"/>
                </a:solidFill>
              </a:ln>
              <a:solidFill>
                <a:schemeClr val="bg1"/>
              </a:solidFill>
              <a:effectLst>
                <a:outerShdw dist="101600" dir="2700000" algn="tl" rotWithShape="0">
                  <a:srgbClr val="C61A41"/>
                </a:outerShdw>
              </a:effectLst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2465" y="279812"/>
            <a:ext cx="1800000" cy="27538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016" y="2015442"/>
            <a:ext cx="4954482" cy="4609475"/>
          </a:xfrm>
          <a:prstGeom prst="rect">
            <a:avLst/>
          </a:prstGeom>
        </p:spPr>
      </p:pic>
      <p:pic>
        <p:nvPicPr>
          <p:cNvPr id="51" name="그림 50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904554" flipV="1">
            <a:off x="4429312" y="6071073"/>
            <a:ext cx="1515355" cy="105079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6091743" y="2828058"/>
            <a:ext cx="5002999" cy="443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0000"/>
              </a:lnSpc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-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닉네임 변경 가능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064849" y="3993470"/>
            <a:ext cx="5002999" cy="443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0000"/>
              </a:lnSpc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-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회원 비밀번호 수정 가능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6093977" y="5099321"/>
            <a:ext cx="5402697" cy="0"/>
          </a:xfrm>
          <a:prstGeom prst="line">
            <a:avLst/>
          </a:prstGeom>
          <a:noFill/>
          <a:ln w="19050">
            <a:solidFill>
              <a:srgbClr val="C61A4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6" name="TextBox 25"/>
          <p:cNvSpPr txBox="1"/>
          <p:nvPr/>
        </p:nvSpPr>
        <p:spPr>
          <a:xfrm>
            <a:off x="6064848" y="4576174"/>
            <a:ext cx="5002999" cy="486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0000"/>
              </a:lnSpc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-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회원 탈퇴 가능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cxnSp>
        <p:nvCxnSpPr>
          <p:cNvPr id="27" name="직선 연결선 26"/>
          <p:cNvCxnSpPr/>
          <p:nvPr/>
        </p:nvCxnSpPr>
        <p:spPr>
          <a:xfrm>
            <a:off x="6076049" y="5673069"/>
            <a:ext cx="5402697" cy="0"/>
          </a:xfrm>
          <a:prstGeom prst="line">
            <a:avLst/>
          </a:prstGeom>
          <a:noFill/>
          <a:ln w="19050">
            <a:solidFill>
              <a:srgbClr val="C61A4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8" name="TextBox 27"/>
          <p:cNvSpPr txBox="1"/>
          <p:nvPr/>
        </p:nvSpPr>
        <p:spPr>
          <a:xfrm>
            <a:off x="6046920" y="5149922"/>
            <a:ext cx="5002999" cy="486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0000"/>
              </a:lnSpc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-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본인 작성 글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,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작성 댓글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,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찜 목록 확인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86772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그림 4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906" b="63581"/>
          <a:stretch/>
        </p:blipFill>
        <p:spPr>
          <a:xfrm rot="16200000">
            <a:off x="8301128" y="-778118"/>
            <a:ext cx="866334" cy="266674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61911" y="61911"/>
            <a:ext cx="12068177" cy="6734177"/>
          </a:xfrm>
          <a:prstGeom prst="rect">
            <a:avLst/>
          </a:prstGeom>
          <a:noFill/>
          <a:ln w="127000">
            <a:solidFill>
              <a:srgbClr val="C61A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7" name="그룹 36"/>
          <p:cNvGrpSpPr/>
          <p:nvPr/>
        </p:nvGrpSpPr>
        <p:grpSpPr>
          <a:xfrm>
            <a:off x="562138" y="494172"/>
            <a:ext cx="566057" cy="561975"/>
            <a:chOff x="429074" y="377129"/>
            <a:chExt cx="566057" cy="561975"/>
          </a:xfrm>
        </p:grpSpPr>
        <p:sp>
          <p:nvSpPr>
            <p:cNvPr id="38" name="타원 37"/>
            <p:cNvSpPr/>
            <p:nvPr/>
          </p:nvSpPr>
          <p:spPr>
            <a:xfrm>
              <a:off x="433156" y="377129"/>
              <a:ext cx="561975" cy="561975"/>
            </a:xfrm>
            <a:prstGeom prst="ellipse">
              <a:avLst/>
            </a:prstGeom>
            <a:solidFill>
              <a:srgbClr val="6D6E71"/>
            </a:solidFill>
            <a:ln>
              <a:noFill/>
            </a:ln>
            <a:effectLst>
              <a:outerShdw blurRad="254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429074" y="466770"/>
              <a:ext cx="5660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04</a:t>
              </a:r>
              <a:endParaRPr lang="ko-KR" altLang="en-US" sz="20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</p:grpSp>
      <p:sp>
        <p:nvSpPr>
          <p:cNvPr id="40" name="TextBox 39"/>
          <p:cNvSpPr txBox="1"/>
          <p:nvPr/>
        </p:nvSpPr>
        <p:spPr>
          <a:xfrm>
            <a:off x="1276956" y="523086"/>
            <a:ext cx="1826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rgbClr val="6D6E7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소감</a:t>
            </a:r>
            <a:endParaRPr lang="en-US" altLang="ko-KR" sz="2800" dirty="0">
              <a:solidFill>
                <a:srgbClr val="6D6E7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92" name="그림 9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576"/>
          <a:stretch/>
        </p:blipFill>
        <p:spPr>
          <a:xfrm>
            <a:off x="3010731" y="3007879"/>
            <a:ext cx="1569750" cy="1092844"/>
          </a:xfrm>
          <a:prstGeom prst="rect">
            <a:avLst/>
          </a:prstGeom>
        </p:spPr>
      </p:pic>
      <p:pic>
        <p:nvPicPr>
          <p:cNvPr id="93" name="그림 9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173"/>
          <a:stretch/>
        </p:blipFill>
        <p:spPr>
          <a:xfrm>
            <a:off x="737690" y="3087527"/>
            <a:ext cx="1937660" cy="1098424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900048" y="4352671"/>
            <a:ext cx="16129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이곳에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algn="ctr"/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텍스트 입력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2989136" y="4352671"/>
            <a:ext cx="161294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이곳에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algn="ctr"/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텍스트 입력</a:t>
            </a:r>
          </a:p>
        </p:txBody>
      </p:sp>
      <p:pic>
        <p:nvPicPr>
          <p:cNvPr id="90" name="그림 89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959"/>
          <a:stretch/>
        </p:blipFill>
        <p:spPr>
          <a:xfrm>
            <a:off x="9799658" y="3024281"/>
            <a:ext cx="1456924" cy="1056598"/>
          </a:xfrm>
          <a:prstGeom prst="rect">
            <a:avLst/>
          </a:prstGeom>
        </p:spPr>
      </p:pic>
      <p:pic>
        <p:nvPicPr>
          <p:cNvPr id="91" name="그림 90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622"/>
          <a:stretch/>
        </p:blipFill>
        <p:spPr>
          <a:xfrm>
            <a:off x="7818138" y="3008821"/>
            <a:ext cx="1245989" cy="1091902"/>
          </a:xfrm>
          <a:prstGeom prst="rect">
            <a:avLst/>
          </a:prstGeom>
        </p:spPr>
      </p:pic>
      <p:sp>
        <p:nvSpPr>
          <p:cNvPr id="48" name="TextBox 47"/>
          <p:cNvSpPr txBox="1"/>
          <p:nvPr/>
        </p:nvSpPr>
        <p:spPr>
          <a:xfrm>
            <a:off x="7634663" y="4352671"/>
            <a:ext cx="161294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이곳에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algn="ctr"/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텍스트 입력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9721649" y="4294345"/>
            <a:ext cx="161294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이곳에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algn="ctr"/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텍스트 입력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671903" y="1384904"/>
            <a:ext cx="5334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n>
                  <a:solidFill>
                    <a:srgbClr val="6D6E71"/>
                  </a:solidFill>
                </a:ln>
                <a:solidFill>
                  <a:schemeClr val="bg1"/>
                </a:solidFill>
                <a:effectLst>
                  <a:outerShdw dist="101600" dir="2700000" algn="tl" rotWithShape="0">
                    <a:srgbClr val="6D6E71"/>
                  </a:outerShdw>
                </a:effectLs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Final Project </a:t>
            </a:r>
            <a:r>
              <a:rPr lang="ko-KR" altLang="en-US" sz="3600" dirty="0">
                <a:ln>
                  <a:solidFill>
                    <a:srgbClr val="6D6E71"/>
                  </a:solidFill>
                </a:ln>
                <a:solidFill>
                  <a:schemeClr val="bg1"/>
                </a:solidFill>
                <a:effectLst>
                  <a:outerShdw dist="101600" dir="2700000" algn="tl" rotWithShape="0">
                    <a:srgbClr val="6D6E71"/>
                  </a:outerShdw>
                </a:effectLs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마치며</a:t>
            </a:r>
            <a:r>
              <a:rPr lang="en-US" altLang="ko-KR" sz="3600" dirty="0">
                <a:ln>
                  <a:solidFill>
                    <a:srgbClr val="6D6E71"/>
                  </a:solidFill>
                </a:ln>
                <a:solidFill>
                  <a:schemeClr val="bg1"/>
                </a:solidFill>
                <a:effectLst>
                  <a:outerShdw dist="101600" dir="2700000" algn="tl" rotWithShape="0">
                    <a:srgbClr val="6D6E71"/>
                  </a:outerShdw>
                </a:effectLs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...</a:t>
            </a:r>
            <a:endParaRPr lang="ko-KR" altLang="en-US" sz="3600" dirty="0">
              <a:ln>
                <a:solidFill>
                  <a:srgbClr val="6D6E71"/>
                </a:solidFill>
              </a:ln>
              <a:solidFill>
                <a:schemeClr val="bg1"/>
              </a:solidFill>
              <a:effectLst>
                <a:outerShdw dist="101600" dir="2700000" algn="tl" rotWithShape="0">
                  <a:srgbClr val="6D6E71"/>
                </a:outerShdw>
              </a:effectLst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2465" y="279812"/>
            <a:ext cx="1800000" cy="275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517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906" b="63581"/>
          <a:stretch/>
        </p:blipFill>
        <p:spPr>
          <a:xfrm>
            <a:off x="9921178" y="142875"/>
            <a:ext cx="2166047" cy="66675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874" b="62540"/>
          <a:stretch/>
        </p:blipFill>
        <p:spPr>
          <a:xfrm>
            <a:off x="127000" y="6350"/>
            <a:ext cx="2309949" cy="6737350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61911" y="61911"/>
            <a:ext cx="12068177" cy="6734177"/>
          </a:xfrm>
          <a:prstGeom prst="rect">
            <a:avLst/>
          </a:prstGeom>
          <a:noFill/>
          <a:ln w="127000">
            <a:solidFill>
              <a:srgbClr val="C61A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연결선 12"/>
          <p:cNvCxnSpPr/>
          <p:nvPr/>
        </p:nvCxnSpPr>
        <p:spPr>
          <a:xfrm>
            <a:off x="4171950" y="4599813"/>
            <a:ext cx="3848100" cy="0"/>
          </a:xfrm>
          <a:prstGeom prst="line">
            <a:avLst/>
          </a:prstGeom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4552950" y="5160754"/>
            <a:ext cx="30861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C61A4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Code happy </a:t>
            </a:r>
            <a:r>
              <a:rPr lang="ko-KR" altLang="en-US" sz="2000" dirty="0">
                <a:solidFill>
                  <a:srgbClr val="C61A4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개발자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095625" y="5834838"/>
            <a:ext cx="6000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6D6E7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By [ </a:t>
            </a:r>
            <a:r>
              <a:rPr lang="ko-KR" altLang="en-US" b="1" dirty="0">
                <a:solidFill>
                  <a:srgbClr val="6D6E7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김 옥 철 </a:t>
            </a:r>
            <a:r>
              <a:rPr lang="en-US" altLang="ko-KR" b="1" dirty="0">
                <a:solidFill>
                  <a:srgbClr val="6D6E7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/ </a:t>
            </a:r>
            <a:r>
              <a:rPr lang="ko-KR" altLang="en-US" b="1" dirty="0">
                <a:solidFill>
                  <a:srgbClr val="6D6E7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윤 희 석 </a:t>
            </a:r>
            <a:r>
              <a:rPr lang="en-US" altLang="ko-KR" b="1" dirty="0">
                <a:solidFill>
                  <a:srgbClr val="6D6E7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]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887703" y="1952716"/>
            <a:ext cx="441659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6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감사합니다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254263" y="3251333"/>
            <a:ext cx="168347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spc="600" dirty="0">
                <a:solidFill>
                  <a:srgbClr val="C61A4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Q&amp;A</a:t>
            </a:r>
            <a:endParaRPr lang="ko-KR" altLang="en-US" sz="4400" spc="600" dirty="0">
              <a:solidFill>
                <a:srgbClr val="C61A4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2312" y="840046"/>
            <a:ext cx="3600000" cy="550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243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그림 4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906" b="63581"/>
          <a:stretch/>
        </p:blipFill>
        <p:spPr>
          <a:xfrm rot="16200000">
            <a:off x="8301128" y="-778118"/>
            <a:ext cx="866334" cy="266674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61911" y="61911"/>
            <a:ext cx="12068177" cy="6734177"/>
          </a:xfrm>
          <a:prstGeom prst="rect">
            <a:avLst/>
          </a:prstGeom>
          <a:noFill/>
          <a:ln w="127000">
            <a:solidFill>
              <a:srgbClr val="C61A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한쪽 모서리가 잘린 사각형 1"/>
          <p:cNvSpPr/>
          <p:nvPr/>
        </p:nvSpPr>
        <p:spPr>
          <a:xfrm flipV="1">
            <a:off x="764111" y="2373405"/>
            <a:ext cx="4921513" cy="3756858"/>
          </a:xfrm>
          <a:prstGeom prst="snip1Rect">
            <a:avLst>
              <a:gd name="adj" fmla="val 20784"/>
            </a:avLst>
          </a:prstGeom>
          <a:noFill/>
          <a:ln w="19050">
            <a:solidFill>
              <a:srgbClr val="6D6E7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각 삼각형 9"/>
          <p:cNvSpPr/>
          <p:nvPr/>
        </p:nvSpPr>
        <p:spPr>
          <a:xfrm flipH="1">
            <a:off x="10764533" y="3706456"/>
            <a:ext cx="425344" cy="425344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한쪽 모서리가 잘린 사각형 24"/>
          <p:cNvSpPr/>
          <p:nvPr/>
        </p:nvSpPr>
        <p:spPr>
          <a:xfrm flipV="1">
            <a:off x="6095999" y="2373404"/>
            <a:ext cx="5400675" cy="1921450"/>
          </a:xfrm>
          <a:prstGeom prst="snip1Rect">
            <a:avLst>
              <a:gd name="adj" fmla="val 45319"/>
            </a:avLst>
          </a:prstGeom>
          <a:noFill/>
          <a:ln w="19050">
            <a:solidFill>
              <a:srgbClr val="6D6E7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9" name="그림 4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904554" flipV="1">
            <a:off x="10310170" y="3838784"/>
            <a:ext cx="1515355" cy="105079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6064848" y="4486528"/>
            <a:ext cx="5002999" cy="443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0000"/>
              </a:lnSpc>
            </a:pP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코드를 작성하다가 잠깐 멈칫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..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하신 적 있지 않으십니까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?</a:t>
            </a:r>
          </a:p>
        </p:txBody>
      </p:sp>
      <p:cxnSp>
        <p:nvCxnSpPr>
          <p:cNvPr id="21" name="직선 연결선 20"/>
          <p:cNvCxnSpPr/>
          <p:nvPr/>
        </p:nvCxnSpPr>
        <p:spPr>
          <a:xfrm>
            <a:off x="6093978" y="4972466"/>
            <a:ext cx="5402696" cy="0"/>
          </a:xfrm>
          <a:prstGeom prst="line">
            <a:avLst/>
          </a:prstGeom>
          <a:noFill/>
          <a:ln w="19050">
            <a:solidFill>
              <a:srgbClr val="C61A4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6093978" y="5551365"/>
            <a:ext cx="5402696" cy="0"/>
          </a:xfrm>
          <a:prstGeom prst="line">
            <a:avLst/>
          </a:prstGeom>
          <a:noFill/>
          <a:ln w="19050">
            <a:solidFill>
              <a:srgbClr val="C61A4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9" name="직선 연결선 38"/>
          <p:cNvCxnSpPr/>
          <p:nvPr/>
        </p:nvCxnSpPr>
        <p:spPr>
          <a:xfrm>
            <a:off x="6093978" y="6130263"/>
            <a:ext cx="5402697" cy="0"/>
          </a:xfrm>
          <a:prstGeom prst="line">
            <a:avLst/>
          </a:prstGeom>
          <a:noFill/>
          <a:ln w="19050">
            <a:solidFill>
              <a:srgbClr val="C61A4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42" name="그룹 41"/>
          <p:cNvGrpSpPr/>
          <p:nvPr/>
        </p:nvGrpSpPr>
        <p:grpSpPr>
          <a:xfrm>
            <a:off x="562138" y="494172"/>
            <a:ext cx="566057" cy="561975"/>
            <a:chOff x="429074" y="377129"/>
            <a:chExt cx="566057" cy="561975"/>
          </a:xfrm>
        </p:grpSpPr>
        <p:sp>
          <p:nvSpPr>
            <p:cNvPr id="43" name="타원 42"/>
            <p:cNvSpPr/>
            <p:nvPr/>
          </p:nvSpPr>
          <p:spPr>
            <a:xfrm>
              <a:off x="433156" y="377129"/>
              <a:ext cx="561975" cy="561975"/>
            </a:xfrm>
            <a:prstGeom prst="ellipse">
              <a:avLst/>
            </a:prstGeom>
            <a:solidFill>
              <a:srgbClr val="6D6E71"/>
            </a:solidFill>
            <a:ln>
              <a:noFill/>
            </a:ln>
            <a:effectLst>
              <a:outerShdw blurRad="254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429074" y="466770"/>
              <a:ext cx="5660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01</a:t>
              </a:r>
              <a:endParaRPr lang="ko-KR" altLang="en-US" sz="20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</p:grpSp>
      <p:sp>
        <p:nvSpPr>
          <p:cNvPr id="52" name="TextBox 51"/>
          <p:cNvSpPr txBox="1"/>
          <p:nvPr/>
        </p:nvSpPr>
        <p:spPr>
          <a:xfrm>
            <a:off x="1276956" y="523086"/>
            <a:ext cx="38029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>
                <a:solidFill>
                  <a:srgbClr val="6D6E7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프로젝트 소개</a:t>
            </a:r>
            <a:r>
              <a:rPr lang="en-US" altLang="ko-KR" sz="2800" dirty="0">
                <a:solidFill>
                  <a:srgbClr val="6D6E7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_</a:t>
            </a:r>
            <a:r>
              <a:rPr lang="ko-KR" altLang="en-US" sz="2800" dirty="0">
                <a:solidFill>
                  <a:srgbClr val="6D6E7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기획의도</a:t>
            </a:r>
            <a:endParaRPr lang="en-US" altLang="ko-KR" sz="2800" dirty="0">
              <a:solidFill>
                <a:srgbClr val="6D6E7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51" name="그림 50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904554" flipV="1">
            <a:off x="4545853" y="5689311"/>
            <a:ext cx="1515355" cy="105079"/>
          </a:xfrm>
          <a:prstGeom prst="rect">
            <a:avLst/>
          </a:prstGeom>
        </p:spPr>
      </p:pic>
      <p:sp>
        <p:nvSpPr>
          <p:cNvPr id="53" name="TextBox 52"/>
          <p:cNvSpPr txBox="1"/>
          <p:nvPr/>
        </p:nvSpPr>
        <p:spPr>
          <a:xfrm>
            <a:off x="2793430" y="1368767"/>
            <a:ext cx="28296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rgbClr val="C61A4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r>
              <a:rPr lang="ko-KR" altLang="en-US" sz="3600" dirty="0">
                <a:solidFill>
                  <a:srgbClr val="C61A4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참</a:t>
            </a:r>
            <a:r>
              <a:rPr lang="en-US" altLang="ko-KR" sz="3600" dirty="0">
                <a:solidFill>
                  <a:srgbClr val="C61A4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.. </a:t>
            </a:r>
            <a:r>
              <a:rPr lang="ko-KR" altLang="en-US" sz="3600" dirty="0">
                <a:solidFill>
                  <a:srgbClr val="C61A4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어렵다</a:t>
            </a:r>
            <a:r>
              <a:rPr lang="en-US" altLang="ko-KR" sz="3600" dirty="0">
                <a:solidFill>
                  <a:srgbClr val="C61A4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..</a:t>
            </a:r>
            <a:endParaRPr lang="ko-KR" altLang="en-US" sz="3600" dirty="0">
              <a:solidFill>
                <a:srgbClr val="C61A4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671903" y="1358009"/>
            <a:ext cx="2286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n>
                  <a:solidFill>
                    <a:srgbClr val="C61A41"/>
                  </a:solidFill>
                </a:ln>
                <a:solidFill>
                  <a:schemeClr val="bg1"/>
                </a:solidFill>
                <a:effectLst>
                  <a:outerShdw dist="101600" dir="2700000" algn="tl" rotWithShape="0">
                    <a:srgbClr val="C61A41"/>
                  </a:outerShdw>
                </a:effectLs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Coding..</a:t>
            </a:r>
            <a:endParaRPr lang="ko-KR" altLang="en-US" sz="3600" dirty="0">
              <a:ln>
                <a:solidFill>
                  <a:srgbClr val="C61A41"/>
                </a:solidFill>
              </a:ln>
              <a:solidFill>
                <a:schemeClr val="bg1"/>
              </a:solidFill>
              <a:effectLst>
                <a:outerShdw dist="101600" dir="2700000" algn="tl" rotWithShape="0">
                  <a:srgbClr val="C61A41"/>
                </a:outerShdw>
              </a:effectLst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pic>
        <p:nvPicPr>
          <p:cNvPr id="20" name="Picture 2" descr="개발자에 대한 이미지 검색결과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259" y="2872567"/>
            <a:ext cx="4249271" cy="2758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7824" y="2593994"/>
            <a:ext cx="4376709" cy="1537805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6091738" y="5105094"/>
            <a:ext cx="5002999" cy="443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0000"/>
              </a:lnSpc>
            </a:pP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혹은 기능 구현을 하기 위하여 머리를 싸매고 몇일 동안을 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091737" y="5687800"/>
            <a:ext cx="5002999" cy="443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0000"/>
              </a:lnSpc>
            </a:pP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시간을 보내며 풀리지 않는 고민을 해보신 적이 있으십니까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?</a:t>
            </a: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2465" y="279812"/>
            <a:ext cx="1800000" cy="275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980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그림 4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906" b="63581"/>
          <a:stretch/>
        </p:blipFill>
        <p:spPr>
          <a:xfrm rot="16200000">
            <a:off x="8301128" y="-778118"/>
            <a:ext cx="866334" cy="266674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61911" y="61911"/>
            <a:ext cx="12068177" cy="6734177"/>
          </a:xfrm>
          <a:prstGeom prst="rect">
            <a:avLst/>
          </a:prstGeom>
          <a:noFill/>
          <a:ln w="127000">
            <a:solidFill>
              <a:srgbClr val="C61A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한쪽 모서리가 잘린 사각형 1"/>
          <p:cNvSpPr/>
          <p:nvPr/>
        </p:nvSpPr>
        <p:spPr>
          <a:xfrm flipV="1">
            <a:off x="764111" y="2373405"/>
            <a:ext cx="4921513" cy="3756858"/>
          </a:xfrm>
          <a:prstGeom prst="snip1Rect">
            <a:avLst>
              <a:gd name="adj" fmla="val 20784"/>
            </a:avLst>
          </a:prstGeom>
          <a:noFill/>
          <a:ln w="19050">
            <a:solidFill>
              <a:srgbClr val="6D6E7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각 삼각형 9"/>
          <p:cNvSpPr/>
          <p:nvPr/>
        </p:nvSpPr>
        <p:spPr>
          <a:xfrm flipH="1">
            <a:off x="10764533" y="3706456"/>
            <a:ext cx="425344" cy="425344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/>
          <p:cNvSpPr txBox="1"/>
          <p:nvPr/>
        </p:nvSpPr>
        <p:spPr>
          <a:xfrm>
            <a:off x="6064848" y="2693588"/>
            <a:ext cx="5002999" cy="443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0000"/>
              </a:lnSpc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“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자꾸 에러가 생기는 코드들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.. 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물어보고 싶다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..”</a:t>
            </a:r>
          </a:p>
        </p:txBody>
      </p:sp>
      <p:cxnSp>
        <p:nvCxnSpPr>
          <p:cNvPr id="21" name="직선 연결선 20"/>
          <p:cNvCxnSpPr/>
          <p:nvPr/>
        </p:nvCxnSpPr>
        <p:spPr>
          <a:xfrm>
            <a:off x="6093978" y="3179526"/>
            <a:ext cx="5402696" cy="0"/>
          </a:xfrm>
          <a:prstGeom prst="line">
            <a:avLst/>
          </a:prstGeom>
          <a:noFill/>
          <a:ln w="19050">
            <a:solidFill>
              <a:srgbClr val="C61A4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6093978" y="3758425"/>
            <a:ext cx="5402696" cy="0"/>
          </a:xfrm>
          <a:prstGeom prst="line">
            <a:avLst/>
          </a:prstGeom>
          <a:noFill/>
          <a:ln w="19050">
            <a:solidFill>
              <a:srgbClr val="C61A4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9" name="직선 연결선 38"/>
          <p:cNvCxnSpPr/>
          <p:nvPr/>
        </p:nvCxnSpPr>
        <p:spPr>
          <a:xfrm>
            <a:off x="6093978" y="4337323"/>
            <a:ext cx="5402697" cy="0"/>
          </a:xfrm>
          <a:prstGeom prst="line">
            <a:avLst/>
          </a:prstGeom>
          <a:noFill/>
          <a:ln w="19050">
            <a:solidFill>
              <a:srgbClr val="C61A4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42" name="그룹 41"/>
          <p:cNvGrpSpPr/>
          <p:nvPr/>
        </p:nvGrpSpPr>
        <p:grpSpPr>
          <a:xfrm>
            <a:off x="562138" y="494172"/>
            <a:ext cx="566057" cy="561975"/>
            <a:chOff x="429074" y="377129"/>
            <a:chExt cx="566057" cy="561975"/>
          </a:xfrm>
        </p:grpSpPr>
        <p:sp>
          <p:nvSpPr>
            <p:cNvPr id="43" name="타원 42"/>
            <p:cNvSpPr/>
            <p:nvPr/>
          </p:nvSpPr>
          <p:spPr>
            <a:xfrm>
              <a:off x="433156" y="377129"/>
              <a:ext cx="561975" cy="561975"/>
            </a:xfrm>
            <a:prstGeom prst="ellipse">
              <a:avLst/>
            </a:prstGeom>
            <a:solidFill>
              <a:srgbClr val="6D6E71"/>
            </a:solidFill>
            <a:ln>
              <a:noFill/>
            </a:ln>
            <a:effectLst>
              <a:outerShdw blurRad="254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429074" y="466770"/>
              <a:ext cx="5660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01</a:t>
              </a:r>
              <a:endParaRPr lang="ko-KR" altLang="en-US" sz="20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</p:grpSp>
      <p:sp>
        <p:nvSpPr>
          <p:cNvPr id="52" name="TextBox 51"/>
          <p:cNvSpPr txBox="1"/>
          <p:nvPr/>
        </p:nvSpPr>
        <p:spPr>
          <a:xfrm>
            <a:off x="1276956" y="523086"/>
            <a:ext cx="38029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>
                <a:solidFill>
                  <a:srgbClr val="6D6E7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프로젝트 소개</a:t>
            </a:r>
            <a:r>
              <a:rPr lang="en-US" altLang="ko-KR" sz="2800" dirty="0">
                <a:solidFill>
                  <a:srgbClr val="6D6E7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_</a:t>
            </a:r>
            <a:r>
              <a:rPr lang="ko-KR" altLang="en-US" sz="2800" dirty="0">
                <a:solidFill>
                  <a:srgbClr val="6D6E7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기획의도</a:t>
            </a:r>
            <a:endParaRPr lang="en-US" altLang="ko-KR" sz="2800" dirty="0">
              <a:solidFill>
                <a:srgbClr val="6D6E7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51" name="그림 50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904554" flipV="1">
            <a:off x="4545853" y="5689311"/>
            <a:ext cx="1515355" cy="105079"/>
          </a:xfrm>
          <a:prstGeom prst="rect">
            <a:avLst/>
          </a:prstGeom>
        </p:spPr>
      </p:pic>
      <p:sp>
        <p:nvSpPr>
          <p:cNvPr id="53" name="TextBox 52"/>
          <p:cNvSpPr txBox="1"/>
          <p:nvPr/>
        </p:nvSpPr>
        <p:spPr>
          <a:xfrm>
            <a:off x="2793430" y="1368767"/>
            <a:ext cx="37914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rgbClr val="C61A4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is not difficult</a:t>
            </a:r>
            <a:endParaRPr lang="ko-KR" altLang="en-US" sz="3600" dirty="0">
              <a:solidFill>
                <a:srgbClr val="C61A4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671903" y="1358009"/>
            <a:ext cx="2286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n>
                  <a:solidFill>
                    <a:srgbClr val="C61A41"/>
                  </a:solidFill>
                </a:ln>
                <a:solidFill>
                  <a:schemeClr val="bg1"/>
                </a:solidFill>
                <a:effectLst>
                  <a:outerShdw dist="101600" dir="2700000" algn="tl" rotWithShape="0">
                    <a:srgbClr val="C61A41"/>
                  </a:outerShdw>
                </a:effectLs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Coding..</a:t>
            </a:r>
            <a:endParaRPr lang="ko-KR" altLang="en-US" sz="3600" dirty="0">
              <a:ln>
                <a:solidFill>
                  <a:srgbClr val="C61A41"/>
                </a:solidFill>
              </a:ln>
              <a:solidFill>
                <a:schemeClr val="bg1"/>
              </a:solidFill>
              <a:effectLst>
                <a:outerShdw dist="101600" dir="2700000" algn="tl" rotWithShape="0">
                  <a:srgbClr val="C61A41"/>
                </a:outerShdw>
              </a:effectLst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091738" y="3312154"/>
            <a:ext cx="5822356" cy="486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0000"/>
              </a:lnSpc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“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코딩이 재미있는데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~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어디 내가 알고있는 지식을 공유할 곳이 없을까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?”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091737" y="3894860"/>
            <a:ext cx="5002999" cy="443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0000"/>
              </a:lnSpc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“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다른 개발자들은 어떤지 궁금하다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..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소통하고 싶다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!! ”</a:t>
            </a:r>
          </a:p>
        </p:txBody>
      </p:sp>
      <p:pic>
        <p:nvPicPr>
          <p:cNvPr id="24" name="Picture 2" descr="code difficult에 대한 이미지 검색결과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04550" y="2647785"/>
            <a:ext cx="4390907" cy="2892782"/>
          </a:xfrm>
          <a:prstGeom prst="rect">
            <a:avLst/>
          </a:prstGeom>
          <a:noFill/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2465" y="279812"/>
            <a:ext cx="1800000" cy="275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117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그림 7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906" b="63581"/>
          <a:stretch/>
        </p:blipFill>
        <p:spPr>
          <a:xfrm rot="16200000">
            <a:off x="8301128" y="-778118"/>
            <a:ext cx="866334" cy="266674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61911" y="61911"/>
            <a:ext cx="12068177" cy="6734177"/>
          </a:xfrm>
          <a:prstGeom prst="rect">
            <a:avLst/>
          </a:prstGeom>
          <a:noFill/>
          <a:ln w="127000">
            <a:solidFill>
              <a:srgbClr val="C61A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한쪽 모서리가 잘린 사각형 77"/>
          <p:cNvSpPr/>
          <p:nvPr/>
        </p:nvSpPr>
        <p:spPr>
          <a:xfrm flipV="1">
            <a:off x="766946" y="2241548"/>
            <a:ext cx="4791172" cy="3890365"/>
          </a:xfrm>
          <a:prstGeom prst="snip1Rect">
            <a:avLst>
              <a:gd name="adj" fmla="val 19931"/>
            </a:avLst>
          </a:prstGeom>
          <a:noFill/>
          <a:ln w="19050">
            <a:solidFill>
              <a:srgbClr val="C61A4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4953493" y="2049211"/>
            <a:ext cx="260489" cy="755675"/>
            <a:chOff x="2896870" y="1358903"/>
            <a:chExt cx="456374" cy="755675"/>
          </a:xfrm>
        </p:grpSpPr>
        <p:sp>
          <p:nvSpPr>
            <p:cNvPr id="82" name="직각 삼각형 81"/>
            <p:cNvSpPr/>
            <p:nvPr/>
          </p:nvSpPr>
          <p:spPr>
            <a:xfrm>
              <a:off x="3235610" y="1358903"/>
              <a:ext cx="117634" cy="195207"/>
            </a:xfrm>
            <a:prstGeom prst="rtTriangle">
              <a:avLst/>
            </a:prstGeom>
            <a:solidFill>
              <a:srgbClr val="7A10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오각형 80"/>
            <p:cNvSpPr/>
            <p:nvPr/>
          </p:nvSpPr>
          <p:spPr>
            <a:xfrm rot="5400000">
              <a:off x="2690593" y="1565180"/>
              <a:ext cx="755675" cy="343122"/>
            </a:xfrm>
            <a:prstGeom prst="homePlate">
              <a:avLst/>
            </a:prstGeom>
            <a:solidFill>
              <a:srgbClr val="C61A41"/>
            </a:solidFill>
            <a:ln>
              <a:noFill/>
            </a:ln>
            <a:effectLst>
              <a:outerShdw blurRad="12700" dist="38100" dir="2700000" sx="97000" sy="97000" algn="tl" rotWithShape="0">
                <a:prstClr val="black">
                  <a:alpha val="3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9" name="TextBox 58"/>
          <p:cNvSpPr txBox="1"/>
          <p:nvPr/>
        </p:nvSpPr>
        <p:spPr>
          <a:xfrm>
            <a:off x="5848454" y="2766438"/>
            <a:ext cx="34115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 err="1">
                <a:solidFill>
                  <a:srgbClr val="C61A4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개발자들이여</a:t>
            </a:r>
            <a:r>
              <a:rPr lang="en-US" altLang="ko-KR" sz="4000" dirty="0">
                <a:solidFill>
                  <a:srgbClr val="C61A4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</a:t>
            </a:r>
            <a:endParaRPr lang="ko-KR" altLang="en-US" sz="4000" dirty="0">
              <a:solidFill>
                <a:srgbClr val="C61A4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9269507" y="2755680"/>
            <a:ext cx="24108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n>
                  <a:solidFill>
                    <a:srgbClr val="C61A41"/>
                  </a:solidFill>
                </a:ln>
                <a:solidFill>
                  <a:schemeClr val="bg1"/>
                </a:solidFill>
                <a:effectLst>
                  <a:outerShdw dist="101600" dir="2700000" algn="tl" rotWithShape="0">
                    <a:srgbClr val="C61A41"/>
                  </a:outerShdw>
                </a:effectLs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소통하라</a:t>
            </a:r>
            <a:r>
              <a:rPr lang="en-US" altLang="ko-KR" sz="4000" dirty="0">
                <a:ln>
                  <a:solidFill>
                    <a:srgbClr val="C61A41"/>
                  </a:solidFill>
                </a:ln>
                <a:solidFill>
                  <a:schemeClr val="bg1"/>
                </a:solidFill>
                <a:effectLst>
                  <a:outerShdw dist="101600" dir="2700000" algn="tl" rotWithShape="0">
                    <a:srgbClr val="C61A41"/>
                  </a:outerShdw>
                </a:effectLs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!</a:t>
            </a:r>
            <a:endParaRPr lang="ko-KR" altLang="en-US" sz="4000" dirty="0">
              <a:ln>
                <a:solidFill>
                  <a:srgbClr val="C61A41"/>
                </a:solidFill>
              </a:ln>
              <a:solidFill>
                <a:schemeClr val="bg1"/>
              </a:solidFill>
              <a:effectLst>
                <a:outerShdw dist="101600" dir="2700000" algn="tl" rotWithShape="0">
                  <a:srgbClr val="C61A41"/>
                </a:outerShdw>
              </a:effectLst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5925543" y="3685106"/>
            <a:ext cx="5002999" cy="16681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60000"/>
              </a:lnSpc>
              <a:buFontTx/>
              <a:buChar char="-"/>
            </a:pP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해결하지 못하고 있는 오류 함께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해결해보기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marL="285750" indent="-285750">
              <a:lnSpc>
                <a:spcPct val="160000"/>
              </a:lnSpc>
              <a:buFontTx/>
              <a:buChar char="-"/>
            </a:pP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코드에 대한 좋은 방향으로의 토론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marL="285750" indent="-285750">
              <a:lnSpc>
                <a:spcPct val="160000"/>
              </a:lnSpc>
              <a:buFontTx/>
              <a:buChar char="-"/>
            </a:pP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유능한 개발자의 코딩 지식 공유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marL="285750" indent="-285750">
              <a:lnSpc>
                <a:spcPct val="160000"/>
              </a:lnSpc>
              <a:buFontTx/>
              <a:buChar char="-"/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IT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트렌드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공유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grpSp>
        <p:nvGrpSpPr>
          <p:cNvPr id="73" name="그룹 72"/>
          <p:cNvGrpSpPr/>
          <p:nvPr/>
        </p:nvGrpSpPr>
        <p:grpSpPr>
          <a:xfrm>
            <a:off x="562138" y="494172"/>
            <a:ext cx="566057" cy="561975"/>
            <a:chOff x="429074" y="377129"/>
            <a:chExt cx="566057" cy="561975"/>
          </a:xfrm>
        </p:grpSpPr>
        <p:sp>
          <p:nvSpPr>
            <p:cNvPr id="83" name="타원 82"/>
            <p:cNvSpPr/>
            <p:nvPr/>
          </p:nvSpPr>
          <p:spPr>
            <a:xfrm>
              <a:off x="433156" y="377129"/>
              <a:ext cx="561975" cy="561975"/>
            </a:xfrm>
            <a:prstGeom prst="ellipse">
              <a:avLst/>
            </a:prstGeom>
            <a:solidFill>
              <a:srgbClr val="6D6E71"/>
            </a:solidFill>
            <a:ln>
              <a:noFill/>
            </a:ln>
            <a:effectLst>
              <a:outerShdw blurRad="254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429074" y="466770"/>
              <a:ext cx="5660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01</a:t>
              </a:r>
              <a:endParaRPr lang="ko-KR" altLang="en-US" sz="20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</p:grpSp>
      <p:sp>
        <p:nvSpPr>
          <p:cNvPr id="85" name="TextBox 84"/>
          <p:cNvSpPr txBox="1"/>
          <p:nvPr/>
        </p:nvSpPr>
        <p:spPr>
          <a:xfrm>
            <a:off x="1276955" y="523086"/>
            <a:ext cx="41217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>
                <a:solidFill>
                  <a:srgbClr val="6D6E7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프로젝트 소개</a:t>
            </a:r>
            <a:r>
              <a:rPr lang="en-US" altLang="ko-KR" sz="2800" dirty="0">
                <a:solidFill>
                  <a:srgbClr val="6D6E7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_</a:t>
            </a:r>
            <a:r>
              <a:rPr lang="ko-KR" altLang="en-US" sz="2800" dirty="0">
                <a:solidFill>
                  <a:srgbClr val="6D6E7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기획의도</a:t>
            </a:r>
            <a:endParaRPr lang="en-US" altLang="ko-KR" sz="2800" dirty="0">
              <a:solidFill>
                <a:srgbClr val="6D6E7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86" name="그림 85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904554" flipV="1">
            <a:off x="4633242" y="5687482"/>
            <a:ext cx="1091293" cy="132579"/>
          </a:xfrm>
          <a:prstGeom prst="rect">
            <a:avLst/>
          </a:prstGeom>
        </p:spPr>
      </p:pic>
      <p:sp>
        <p:nvSpPr>
          <p:cNvPr id="87" name="TextBox 86"/>
          <p:cNvSpPr txBox="1"/>
          <p:nvPr/>
        </p:nvSpPr>
        <p:spPr>
          <a:xfrm>
            <a:off x="2918945" y="1368767"/>
            <a:ext cx="40382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rgbClr val="C61A4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Communication</a:t>
            </a:r>
            <a:endParaRPr lang="ko-KR" altLang="en-US" sz="3600" dirty="0">
              <a:solidFill>
                <a:srgbClr val="C61A4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671903" y="1358009"/>
            <a:ext cx="23952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ln>
                  <a:solidFill>
                    <a:srgbClr val="C61A41"/>
                  </a:solidFill>
                </a:ln>
                <a:solidFill>
                  <a:schemeClr val="bg1"/>
                </a:solidFill>
                <a:effectLst>
                  <a:outerShdw dist="101600" dir="2700000" algn="tl" rotWithShape="0">
                    <a:srgbClr val="C61A41"/>
                  </a:outerShdw>
                </a:effectLs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Coding = </a:t>
            </a:r>
            <a:endParaRPr lang="ko-KR" altLang="en-US" sz="3600" dirty="0">
              <a:ln>
                <a:solidFill>
                  <a:srgbClr val="C61A41"/>
                </a:solidFill>
              </a:ln>
              <a:solidFill>
                <a:schemeClr val="bg1"/>
              </a:solidFill>
              <a:effectLst>
                <a:outerShdw dist="101600" dir="2700000" algn="tl" rotWithShape="0">
                  <a:srgbClr val="C61A41"/>
                </a:outerShdw>
              </a:effectLst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pic>
        <p:nvPicPr>
          <p:cNvPr id="24" name="Picture 2" descr="개발자 커뮤니티에 대한 이미지 검색결과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184" y="2755679"/>
            <a:ext cx="4460506" cy="2829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2465" y="279812"/>
            <a:ext cx="1800000" cy="275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912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그림 4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906" b="63581"/>
          <a:stretch/>
        </p:blipFill>
        <p:spPr>
          <a:xfrm rot="16200000">
            <a:off x="8301128" y="-778118"/>
            <a:ext cx="866334" cy="266674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61911" y="61911"/>
            <a:ext cx="12068177" cy="6734177"/>
          </a:xfrm>
          <a:prstGeom prst="rect">
            <a:avLst/>
          </a:prstGeom>
          <a:noFill/>
          <a:ln w="127000">
            <a:solidFill>
              <a:srgbClr val="C61A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모서리가 둥근 직사각형 54"/>
          <p:cNvSpPr/>
          <p:nvPr/>
        </p:nvSpPr>
        <p:spPr>
          <a:xfrm>
            <a:off x="1298822" y="5660018"/>
            <a:ext cx="9766987" cy="369866"/>
          </a:xfrm>
          <a:custGeom>
            <a:avLst/>
            <a:gdLst>
              <a:gd name="connsiteX0" fmla="*/ 0 w 5473474"/>
              <a:gd name="connsiteY0" fmla="*/ 114449 h 686682"/>
              <a:gd name="connsiteX1" fmla="*/ 114449 w 5473474"/>
              <a:gd name="connsiteY1" fmla="*/ 0 h 686682"/>
              <a:gd name="connsiteX2" fmla="*/ 5359025 w 5473474"/>
              <a:gd name="connsiteY2" fmla="*/ 0 h 686682"/>
              <a:gd name="connsiteX3" fmla="*/ 5473474 w 5473474"/>
              <a:gd name="connsiteY3" fmla="*/ 114449 h 686682"/>
              <a:gd name="connsiteX4" fmla="*/ 5473474 w 5473474"/>
              <a:gd name="connsiteY4" fmla="*/ 572233 h 686682"/>
              <a:gd name="connsiteX5" fmla="*/ 5359025 w 5473474"/>
              <a:gd name="connsiteY5" fmla="*/ 686682 h 686682"/>
              <a:gd name="connsiteX6" fmla="*/ 114449 w 5473474"/>
              <a:gd name="connsiteY6" fmla="*/ 686682 h 686682"/>
              <a:gd name="connsiteX7" fmla="*/ 0 w 5473474"/>
              <a:gd name="connsiteY7" fmla="*/ 572233 h 686682"/>
              <a:gd name="connsiteX8" fmla="*/ 0 w 5473474"/>
              <a:gd name="connsiteY8" fmla="*/ 114449 h 686682"/>
              <a:gd name="connsiteX0" fmla="*/ 0 w 5473474"/>
              <a:gd name="connsiteY0" fmla="*/ 114449 h 686682"/>
              <a:gd name="connsiteX1" fmla="*/ 114449 w 5473474"/>
              <a:gd name="connsiteY1" fmla="*/ 0 h 686682"/>
              <a:gd name="connsiteX2" fmla="*/ 5359025 w 5473474"/>
              <a:gd name="connsiteY2" fmla="*/ 0 h 686682"/>
              <a:gd name="connsiteX3" fmla="*/ 5473474 w 5473474"/>
              <a:gd name="connsiteY3" fmla="*/ 114449 h 686682"/>
              <a:gd name="connsiteX4" fmla="*/ 5473474 w 5473474"/>
              <a:gd name="connsiteY4" fmla="*/ 572233 h 686682"/>
              <a:gd name="connsiteX5" fmla="*/ 5359025 w 5473474"/>
              <a:gd name="connsiteY5" fmla="*/ 686682 h 686682"/>
              <a:gd name="connsiteX6" fmla="*/ 114449 w 5473474"/>
              <a:gd name="connsiteY6" fmla="*/ 686682 h 686682"/>
              <a:gd name="connsiteX7" fmla="*/ 0 w 5473474"/>
              <a:gd name="connsiteY7" fmla="*/ 572233 h 686682"/>
              <a:gd name="connsiteX8" fmla="*/ 0 w 5473474"/>
              <a:gd name="connsiteY8" fmla="*/ 114449 h 686682"/>
              <a:gd name="connsiteX0" fmla="*/ 2925 w 5476399"/>
              <a:gd name="connsiteY0" fmla="*/ 114449 h 686682"/>
              <a:gd name="connsiteX1" fmla="*/ 117374 w 5476399"/>
              <a:gd name="connsiteY1" fmla="*/ 0 h 686682"/>
              <a:gd name="connsiteX2" fmla="*/ 5361950 w 5476399"/>
              <a:gd name="connsiteY2" fmla="*/ 0 h 686682"/>
              <a:gd name="connsiteX3" fmla="*/ 5476399 w 5476399"/>
              <a:gd name="connsiteY3" fmla="*/ 114449 h 686682"/>
              <a:gd name="connsiteX4" fmla="*/ 5476399 w 5476399"/>
              <a:gd name="connsiteY4" fmla="*/ 572233 h 686682"/>
              <a:gd name="connsiteX5" fmla="*/ 5361950 w 5476399"/>
              <a:gd name="connsiteY5" fmla="*/ 686682 h 686682"/>
              <a:gd name="connsiteX6" fmla="*/ 117374 w 5476399"/>
              <a:gd name="connsiteY6" fmla="*/ 686682 h 686682"/>
              <a:gd name="connsiteX7" fmla="*/ 2925 w 5476399"/>
              <a:gd name="connsiteY7" fmla="*/ 572233 h 686682"/>
              <a:gd name="connsiteX8" fmla="*/ 0 w 5476399"/>
              <a:gd name="connsiteY8" fmla="*/ 414911 h 686682"/>
              <a:gd name="connsiteX9" fmla="*/ 2925 w 5476399"/>
              <a:gd name="connsiteY9" fmla="*/ 114449 h 686682"/>
              <a:gd name="connsiteX0" fmla="*/ 238669 w 5476399"/>
              <a:gd name="connsiteY0" fmla="*/ 145405 h 686682"/>
              <a:gd name="connsiteX1" fmla="*/ 117374 w 5476399"/>
              <a:gd name="connsiteY1" fmla="*/ 0 h 686682"/>
              <a:gd name="connsiteX2" fmla="*/ 5361950 w 5476399"/>
              <a:gd name="connsiteY2" fmla="*/ 0 h 686682"/>
              <a:gd name="connsiteX3" fmla="*/ 5476399 w 5476399"/>
              <a:gd name="connsiteY3" fmla="*/ 114449 h 686682"/>
              <a:gd name="connsiteX4" fmla="*/ 5476399 w 5476399"/>
              <a:gd name="connsiteY4" fmla="*/ 572233 h 686682"/>
              <a:gd name="connsiteX5" fmla="*/ 5361950 w 5476399"/>
              <a:gd name="connsiteY5" fmla="*/ 686682 h 686682"/>
              <a:gd name="connsiteX6" fmla="*/ 117374 w 5476399"/>
              <a:gd name="connsiteY6" fmla="*/ 686682 h 686682"/>
              <a:gd name="connsiteX7" fmla="*/ 2925 w 5476399"/>
              <a:gd name="connsiteY7" fmla="*/ 572233 h 686682"/>
              <a:gd name="connsiteX8" fmla="*/ 0 w 5476399"/>
              <a:gd name="connsiteY8" fmla="*/ 414911 h 686682"/>
              <a:gd name="connsiteX9" fmla="*/ 238669 w 5476399"/>
              <a:gd name="connsiteY9" fmla="*/ 145405 h 686682"/>
              <a:gd name="connsiteX0" fmla="*/ 238669 w 5476399"/>
              <a:gd name="connsiteY0" fmla="*/ 145405 h 686682"/>
              <a:gd name="connsiteX1" fmla="*/ 117374 w 5476399"/>
              <a:gd name="connsiteY1" fmla="*/ 0 h 686682"/>
              <a:gd name="connsiteX2" fmla="*/ 383383 w 5476399"/>
              <a:gd name="connsiteY2" fmla="*/ 574 h 686682"/>
              <a:gd name="connsiteX3" fmla="*/ 5361950 w 5476399"/>
              <a:gd name="connsiteY3" fmla="*/ 0 h 686682"/>
              <a:gd name="connsiteX4" fmla="*/ 5476399 w 5476399"/>
              <a:gd name="connsiteY4" fmla="*/ 114449 h 686682"/>
              <a:gd name="connsiteX5" fmla="*/ 5476399 w 5476399"/>
              <a:gd name="connsiteY5" fmla="*/ 572233 h 686682"/>
              <a:gd name="connsiteX6" fmla="*/ 5361950 w 5476399"/>
              <a:gd name="connsiteY6" fmla="*/ 686682 h 686682"/>
              <a:gd name="connsiteX7" fmla="*/ 117374 w 5476399"/>
              <a:gd name="connsiteY7" fmla="*/ 686682 h 686682"/>
              <a:gd name="connsiteX8" fmla="*/ 2925 w 5476399"/>
              <a:gd name="connsiteY8" fmla="*/ 572233 h 686682"/>
              <a:gd name="connsiteX9" fmla="*/ 0 w 5476399"/>
              <a:gd name="connsiteY9" fmla="*/ 414911 h 686682"/>
              <a:gd name="connsiteX10" fmla="*/ 238669 w 5476399"/>
              <a:gd name="connsiteY10" fmla="*/ 145405 h 686682"/>
              <a:gd name="connsiteX0" fmla="*/ 238669 w 5476399"/>
              <a:gd name="connsiteY0" fmla="*/ 145405 h 686682"/>
              <a:gd name="connsiteX1" fmla="*/ 312637 w 5476399"/>
              <a:gd name="connsiteY1" fmla="*/ 38100 h 686682"/>
              <a:gd name="connsiteX2" fmla="*/ 383383 w 5476399"/>
              <a:gd name="connsiteY2" fmla="*/ 574 h 686682"/>
              <a:gd name="connsiteX3" fmla="*/ 5361950 w 5476399"/>
              <a:gd name="connsiteY3" fmla="*/ 0 h 686682"/>
              <a:gd name="connsiteX4" fmla="*/ 5476399 w 5476399"/>
              <a:gd name="connsiteY4" fmla="*/ 114449 h 686682"/>
              <a:gd name="connsiteX5" fmla="*/ 5476399 w 5476399"/>
              <a:gd name="connsiteY5" fmla="*/ 572233 h 686682"/>
              <a:gd name="connsiteX6" fmla="*/ 5361950 w 5476399"/>
              <a:gd name="connsiteY6" fmla="*/ 686682 h 686682"/>
              <a:gd name="connsiteX7" fmla="*/ 117374 w 5476399"/>
              <a:gd name="connsiteY7" fmla="*/ 686682 h 686682"/>
              <a:gd name="connsiteX8" fmla="*/ 2925 w 5476399"/>
              <a:gd name="connsiteY8" fmla="*/ 572233 h 686682"/>
              <a:gd name="connsiteX9" fmla="*/ 0 w 5476399"/>
              <a:gd name="connsiteY9" fmla="*/ 414911 h 686682"/>
              <a:gd name="connsiteX10" fmla="*/ 238669 w 5476399"/>
              <a:gd name="connsiteY10" fmla="*/ 145405 h 686682"/>
              <a:gd name="connsiteX0" fmla="*/ 238669 w 5476399"/>
              <a:gd name="connsiteY0" fmla="*/ 145405 h 686682"/>
              <a:gd name="connsiteX1" fmla="*/ 312637 w 5476399"/>
              <a:gd name="connsiteY1" fmla="*/ 38100 h 686682"/>
              <a:gd name="connsiteX2" fmla="*/ 383383 w 5476399"/>
              <a:gd name="connsiteY2" fmla="*/ 574 h 686682"/>
              <a:gd name="connsiteX3" fmla="*/ 5361950 w 5476399"/>
              <a:gd name="connsiteY3" fmla="*/ 0 h 686682"/>
              <a:gd name="connsiteX4" fmla="*/ 5476399 w 5476399"/>
              <a:gd name="connsiteY4" fmla="*/ 114449 h 686682"/>
              <a:gd name="connsiteX5" fmla="*/ 5476399 w 5476399"/>
              <a:gd name="connsiteY5" fmla="*/ 572233 h 686682"/>
              <a:gd name="connsiteX6" fmla="*/ 5361950 w 5476399"/>
              <a:gd name="connsiteY6" fmla="*/ 686682 h 686682"/>
              <a:gd name="connsiteX7" fmla="*/ 117374 w 5476399"/>
              <a:gd name="connsiteY7" fmla="*/ 686682 h 686682"/>
              <a:gd name="connsiteX8" fmla="*/ 2925 w 5476399"/>
              <a:gd name="connsiteY8" fmla="*/ 572233 h 686682"/>
              <a:gd name="connsiteX9" fmla="*/ 0 w 5476399"/>
              <a:gd name="connsiteY9" fmla="*/ 414911 h 686682"/>
              <a:gd name="connsiteX10" fmla="*/ 238669 w 5476399"/>
              <a:gd name="connsiteY10" fmla="*/ 145405 h 686682"/>
              <a:gd name="connsiteX0" fmla="*/ 238669 w 5476399"/>
              <a:gd name="connsiteY0" fmla="*/ 145405 h 686682"/>
              <a:gd name="connsiteX1" fmla="*/ 312637 w 5476399"/>
              <a:gd name="connsiteY1" fmla="*/ 38100 h 686682"/>
              <a:gd name="connsiteX2" fmla="*/ 383383 w 5476399"/>
              <a:gd name="connsiteY2" fmla="*/ 574 h 686682"/>
              <a:gd name="connsiteX3" fmla="*/ 5361950 w 5476399"/>
              <a:gd name="connsiteY3" fmla="*/ 0 h 686682"/>
              <a:gd name="connsiteX4" fmla="*/ 5476399 w 5476399"/>
              <a:gd name="connsiteY4" fmla="*/ 114449 h 686682"/>
              <a:gd name="connsiteX5" fmla="*/ 5476399 w 5476399"/>
              <a:gd name="connsiteY5" fmla="*/ 572233 h 686682"/>
              <a:gd name="connsiteX6" fmla="*/ 5361950 w 5476399"/>
              <a:gd name="connsiteY6" fmla="*/ 686682 h 686682"/>
              <a:gd name="connsiteX7" fmla="*/ 117374 w 5476399"/>
              <a:gd name="connsiteY7" fmla="*/ 686682 h 686682"/>
              <a:gd name="connsiteX8" fmla="*/ 70169 w 5476399"/>
              <a:gd name="connsiteY8" fmla="*/ 563391 h 686682"/>
              <a:gd name="connsiteX9" fmla="*/ 0 w 5476399"/>
              <a:gd name="connsiteY9" fmla="*/ 414911 h 686682"/>
              <a:gd name="connsiteX10" fmla="*/ 238669 w 5476399"/>
              <a:gd name="connsiteY10" fmla="*/ 145405 h 686682"/>
              <a:gd name="connsiteX0" fmla="*/ 170309 w 5408039"/>
              <a:gd name="connsiteY0" fmla="*/ 145405 h 686682"/>
              <a:gd name="connsiteX1" fmla="*/ 244277 w 5408039"/>
              <a:gd name="connsiteY1" fmla="*/ 38100 h 686682"/>
              <a:gd name="connsiteX2" fmla="*/ 315023 w 5408039"/>
              <a:gd name="connsiteY2" fmla="*/ 574 h 686682"/>
              <a:gd name="connsiteX3" fmla="*/ 5293590 w 5408039"/>
              <a:gd name="connsiteY3" fmla="*/ 0 h 686682"/>
              <a:gd name="connsiteX4" fmla="*/ 5408039 w 5408039"/>
              <a:gd name="connsiteY4" fmla="*/ 114449 h 686682"/>
              <a:gd name="connsiteX5" fmla="*/ 5408039 w 5408039"/>
              <a:gd name="connsiteY5" fmla="*/ 572233 h 686682"/>
              <a:gd name="connsiteX6" fmla="*/ 5293590 w 5408039"/>
              <a:gd name="connsiteY6" fmla="*/ 686682 h 686682"/>
              <a:gd name="connsiteX7" fmla="*/ 49014 w 5408039"/>
              <a:gd name="connsiteY7" fmla="*/ 686682 h 686682"/>
              <a:gd name="connsiteX8" fmla="*/ 1809 w 5408039"/>
              <a:gd name="connsiteY8" fmla="*/ 563391 h 686682"/>
              <a:gd name="connsiteX9" fmla="*/ 34484 w 5408039"/>
              <a:gd name="connsiteY9" fmla="*/ 437016 h 686682"/>
              <a:gd name="connsiteX10" fmla="*/ 170309 w 5408039"/>
              <a:gd name="connsiteY10" fmla="*/ 145405 h 686682"/>
              <a:gd name="connsiteX0" fmla="*/ 146575 w 5408039"/>
              <a:gd name="connsiteY0" fmla="*/ 79090 h 686682"/>
              <a:gd name="connsiteX1" fmla="*/ 244277 w 5408039"/>
              <a:gd name="connsiteY1" fmla="*/ 38100 h 686682"/>
              <a:gd name="connsiteX2" fmla="*/ 315023 w 5408039"/>
              <a:gd name="connsiteY2" fmla="*/ 574 h 686682"/>
              <a:gd name="connsiteX3" fmla="*/ 5293590 w 5408039"/>
              <a:gd name="connsiteY3" fmla="*/ 0 h 686682"/>
              <a:gd name="connsiteX4" fmla="*/ 5408039 w 5408039"/>
              <a:gd name="connsiteY4" fmla="*/ 114449 h 686682"/>
              <a:gd name="connsiteX5" fmla="*/ 5408039 w 5408039"/>
              <a:gd name="connsiteY5" fmla="*/ 572233 h 686682"/>
              <a:gd name="connsiteX6" fmla="*/ 5293590 w 5408039"/>
              <a:gd name="connsiteY6" fmla="*/ 686682 h 686682"/>
              <a:gd name="connsiteX7" fmla="*/ 49014 w 5408039"/>
              <a:gd name="connsiteY7" fmla="*/ 686682 h 686682"/>
              <a:gd name="connsiteX8" fmla="*/ 1809 w 5408039"/>
              <a:gd name="connsiteY8" fmla="*/ 563391 h 686682"/>
              <a:gd name="connsiteX9" fmla="*/ 34484 w 5408039"/>
              <a:gd name="connsiteY9" fmla="*/ 437016 h 686682"/>
              <a:gd name="connsiteX10" fmla="*/ 146575 w 5408039"/>
              <a:gd name="connsiteY10" fmla="*/ 79090 h 686682"/>
              <a:gd name="connsiteX0" fmla="*/ 146575 w 5408039"/>
              <a:gd name="connsiteY0" fmla="*/ 79090 h 686682"/>
              <a:gd name="connsiteX1" fmla="*/ 144070 w 5408039"/>
              <a:gd name="connsiteY1" fmla="*/ 24837 h 686682"/>
              <a:gd name="connsiteX2" fmla="*/ 315023 w 5408039"/>
              <a:gd name="connsiteY2" fmla="*/ 574 h 686682"/>
              <a:gd name="connsiteX3" fmla="*/ 5293590 w 5408039"/>
              <a:gd name="connsiteY3" fmla="*/ 0 h 686682"/>
              <a:gd name="connsiteX4" fmla="*/ 5408039 w 5408039"/>
              <a:gd name="connsiteY4" fmla="*/ 114449 h 686682"/>
              <a:gd name="connsiteX5" fmla="*/ 5408039 w 5408039"/>
              <a:gd name="connsiteY5" fmla="*/ 572233 h 686682"/>
              <a:gd name="connsiteX6" fmla="*/ 5293590 w 5408039"/>
              <a:gd name="connsiteY6" fmla="*/ 686682 h 686682"/>
              <a:gd name="connsiteX7" fmla="*/ 49014 w 5408039"/>
              <a:gd name="connsiteY7" fmla="*/ 686682 h 686682"/>
              <a:gd name="connsiteX8" fmla="*/ 1809 w 5408039"/>
              <a:gd name="connsiteY8" fmla="*/ 563391 h 686682"/>
              <a:gd name="connsiteX9" fmla="*/ 34484 w 5408039"/>
              <a:gd name="connsiteY9" fmla="*/ 437016 h 686682"/>
              <a:gd name="connsiteX10" fmla="*/ 146575 w 5408039"/>
              <a:gd name="connsiteY10" fmla="*/ 79090 h 686682"/>
              <a:gd name="connsiteX0" fmla="*/ 146575 w 5408039"/>
              <a:gd name="connsiteY0" fmla="*/ 79090 h 686682"/>
              <a:gd name="connsiteX1" fmla="*/ 162529 w 5408039"/>
              <a:gd name="connsiteY1" fmla="*/ 7153 h 686682"/>
              <a:gd name="connsiteX2" fmla="*/ 315023 w 5408039"/>
              <a:gd name="connsiteY2" fmla="*/ 574 h 686682"/>
              <a:gd name="connsiteX3" fmla="*/ 5293590 w 5408039"/>
              <a:gd name="connsiteY3" fmla="*/ 0 h 686682"/>
              <a:gd name="connsiteX4" fmla="*/ 5408039 w 5408039"/>
              <a:gd name="connsiteY4" fmla="*/ 114449 h 686682"/>
              <a:gd name="connsiteX5" fmla="*/ 5408039 w 5408039"/>
              <a:gd name="connsiteY5" fmla="*/ 572233 h 686682"/>
              <a:gd name="connsiteX6" fmla="*/ 5293590 w 5408039"/>
              <a:gd name="connsiteY6" fmla="*/ 686682 h 686682"/>
              <a:gd name="connsiteX7" fmla="*/ 49014 w 5408039"/>
              <a:gd name="connsiteY7" fmla="*/ 686682 h 686682"/>
              <a:gd name="connsiteX8" fmla="*/ 1809 w 5408039"/>
              <a:gd name="connsiteY8" fmla="*/ 563391 h 686682"/>
              <a:gd name="connsiteX9" fmla="*/ 34484 w 5408039"/>
              <a:gd name="connsiteY9" fmla="*/ 437016 h 686682"/>
              <a:gd name="connsiteX10" fmla="*/ 146575 w 5408039"/>
              <a:gd name="connsiteY10" fmla="*/ 79090 h 686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08039" h="686682">
                <a:moveTo>
                  <a:pt x="146575" y="79090"/>
                </a:moveTo>
                <a:cubicBezTo>
                  <a:pt x="146575" y="15882"/>
                  <a:pt x="123133" y="78591"/>
                  <a:pt x="162529" y="7153"/>
                </a:cubicBezTo>
                <a:lnTo>
                  <a:pt x="315023" y="574"/>
                </a:lnTo>
                <a:lnTo>
                  <a:pt x="5293590" y="0"/>
                </a:lnTo>
                <a:cubicBezTo>
                  <a:pt x="5356798" y="0"/>
                  <a:pt x="5408039" y="51241"/>
                  <a:pt x="5408039" y="114449"/>
                </a:cubicBezTo>
                <a:lnTo>
                  <a:pt x="5408039" y="572233"/>
                </a:lnTo>
                <a:cubicBezTo>
                  <a:pt x="5408039" y="635441"/>
                  <a:pt x="5356798" y="686682"/>
                  <a:pt x="5293590" y="686682"/>
                </a:cubicBezTo>
                <a:lnTo>
                  <a:pt x="49014" y="686682"/>
                </a:lnTo>
                <a:cubicBezTo>
                  <a:pt x="-14194" y="686682"/>
                  <a:pt x="1809" y="626599"/>
                  <a:pt x="1809" y="563391"/>
                </a:cubicBezTo>
                <a:lnTo>
                  <a:pt x="34484" y="437016"/>
                </a:lnTo>
                <a:lnTo>
                  <a:pt x="146575" y="7909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43" name="직사각형 42"/>
          <p:cNvSpPr/>
          <p:nvPr/>
        </p:nvSpPr>
        <p:spPr>
          <a:xfrm>
            <a:off x="2088777" y="5691330"/>
            <a:ext cx="857025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spcAft>
                <a:spcPts val="1000"/>
              </a:spcAft>
              <a:buClr>
                <a:srgbClr val="000000"/>
              </a:buClr>
              <a:buSzPts val="1000"/>
            </a:pP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전 세계 개발자들의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No.1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소통 창구로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, Q&amp;A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위주로 운영되는 사이트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191" y="5578889"/>
            <a:ext cx="500544" cy="500544"/>
          </a:xfrm>
          <a:prstGeom prst="rect">
            <a:avLst/>
          </a:prstGeom>
        </p:spPr>
      </p:pic>
      <p:grpSp>
        <p:nvGrpSpPr>
          <p:cNvPr id="26" name="그룹 25"/>
          <p:cNvGrpSpPr/>
          <p:nvPr/>
        </p:nvGrpSpPr>
        <p:grpSpPr>
          <a:xfrm>
            <a:off x="562138" y="494172"/>
            <a:ext cx="566057" cy="561975"/>
            <a:chOff x="429074" y="377129"/>
            <a:chExt cx="566057" cy="561975"/>
          </a:xfrm>
        </p:grpSpPr>
        <p:sp>
          <p:nvSpPr>
            <p:cNvPr id="28" name="타원 27"/>
            <p:cNvSpPr/>
            <p:nvPr/>
          </p:nvSpPr>
          <p:spPr>
            <a:xfrm>
              <a:off x="433156" y="377129"/>
              <a:ext cx="561975" cy="561975"/>
            </a:xfrm>
            <a:prstGeom prst="ellipse">
              <a:avLst/>
            </a:prstGeom>
            <a:solidFill>
              <a:srgbClr val="6D6E71"/>
            </a:solidFill>
            <a:ln>
              <a:noFill/>
            </a:ln>
            <a:effectLst>
              <a:outerShdw blurRad="254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429074" y="466770"/>
              <a:ext cx="5660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01</a:t>
              </a:r>
              <a:endParaRPr lang="ko-KR" altLang="en-US" sz="20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1276955" y="523086"/>
            <a:ext cx="51238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>
                <a:solidFill>
                  <a:srgbClr val="6D6E7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프로젝트 소개</a:t>
            </a:r>
            <a:r>
              <a:rPr lang="en-US" altLang="ko-KR" sz="2800" dirty="0">
                <a:solidFill>
                  <a:srgbClr val="6D6E7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_</a:t>
            </a:r>
            <a:r>
              <a:rPr lang="ko-KR" altLang="en-US" sz="2800" dirty="0">
                <a:solidFill>
                  <a:srgbClr val="6D6E7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유사 사이트 분석</a:t>
            </a:r>
            <a:endParaRPr lang="en-US" altLang="ko-KR" sz="2800" dirty="0">
              <a:solidFill>
                <a:srgbClr val="6D6E7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671902" y="1358009"/>
            <a:ext cx="112152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err="1">
                <a:ln>
                  <a:solidFill>
                    <a:srgbClr val="C61A41"/>
                  </a:solidFill>
                </a:ln>
                <a:solidFill>
                  <a:schemeClr val="bg1"/>
                </a:solidFill>
                <a:effectLst>
                  <a:outerShdw dist="101600" dir="2700000" algn="tl" rotWithShape="0">
                    <a:srgbClr val="C61A41"/>
                  </a:outerShdw>
                </a:effectLs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Stackoverflow</a:t>
            </a:r>
            <a:endParaRPr lang="en-US" altLang="ko-KR" sz="3600" dirty="0">
              <a:ln>
                <a:solidFill>
                  <a:srgbClr val="C61A41"/>
                </a:solidFill>
              </a:ln>
              <a:solidFill>
                <a:schemeClr val="bg1"/>
              </a:solidFill>
              <a:effectLst>
                <a:outerShdw dist="101600" dir="2700000" algn="tl" rotWithShape="0">
                  <a:srgbClr val="C61A41"/>
                </a:outerShdw>
              </a:effectLst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r>
              <a:rPr lang="en-US" altLang="ko-KR" sz="3600" dirty="0">
                <a:ln>
                  <a:solidFill>
                    <a:srgbClr val="C61A41"/>
                  </a:solidFill>
                </a:ln>
                <a:solidFill>
                  <a:schemeClr val="bg1"/>
                </a:solidFill>
                <a:effectLst>
                  <a:outerShdw dist="101600" dir="2700000" algn="tl" rotWithShape="0">
                    <a:srgbClr val="C61A41"/>
                  </a:outerShdw>
                </a:effectLs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 http://www.stackoverflow.com)</a:t>
            </a:r>
            <a:endParaRPr lang="ko-KR" altLang="en-US" sz="3600" dirty="0">
              <a:ln>
                <a:solidFill>
                  <a:srgbClr val="C61A41"/>
                </a:solidFill>
              </a:ln>
              <a:solidFill>
                <a:schemeClr val="bg1"/>
              </a:solidFill>
              <a:effectLst>
                <a:outerShdw dist="101600" dir="2700000" algn="tl" rotWithShape="0">
                  <a:srgbClr val="C61A41"/>
                </a:outerShdw>
              </a:effectLst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532965" y="2639467"/>
            <a:ext cx="9126070" cy="28469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2465" y="279812"/>
            <a:ext cx="1800000" cy="275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437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그림 4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906" b="63581"/>
          <a:stretch/>
        </p:blipFill>
        <p:spPr>
          <a:xfrm rot="16200000">
            <a:off x="8301128" y="-778118"/>
            <a:ext cx="866334" cy="266674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61911" y="61911"/>
            <a:ext cx="12068177" cy="6734177"/>
          </a:xfrm>
          <a:prstGeom prst="rect">
            <a:avLst/>
          </a:prstGeom>
          <a:noFill/>
          <a:ln w="127000">
            <a:solidFill>
              <a:srgbClr val="C61A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모서리가 둥근 직사각형 54"/>
          <p:cNvSpPr/>
          <p:nvPr/>
        </p:nvSpPr>
        <p:spPr>
          <a:xfrm>
            <a:off x="1298822" y="5660018"/>
            <a:ext cx="9766987" cy="369866"/>
          </a:xfrm>
          <a:custGeom>
            <a:avLst/>
            <a:gdLst>
              <a:gd name="connsiteX0" fmla="*/ 0 w 5473474"/>
              <a:gd name="connsiteY0" fmla="*/ 114449 h 686682"/>
              <a:gd name="connsiteX1" fmla="*/ 114449 w 5473474"/>
              <a:gd name="connsiteY1" fmla="*/ 0 h 686682"/>
              <a:gd name="connsiteX2" fmla="*/ 5359025 w 5473474"/>
              <a:gd name="connsiteY2" fmla="*/ 0 h 686682"/>
              <a:gd name="connsiteX3" fmla="*/ 5473474 w 5473474"/>
              <a:gd name="connsiteY3" fmla="*/ 114449 h 686682"/>
              <a:gd name="connsiteX4" fmla="*/ 5473474 w 5473474"/>
              <a:gd name="connsiteY4" fmla="*/ 572233 h 686682"/>
              <a:gd name="connsiteX5" fmla="*/ 5359025 w 5473474"/>
              <a:gd name="connsiteY5" fmla="*/ 686682 h 686682"/>
              <a:gd name="connsiteX6" fmla="*/ 114449 w 5473474"/>
              <a:gd name="connsiteY6" fmla="*/ 686682 h 686682"/>
              <a:gd name="connsiteX7" fmla="*/ 0 w 5473474"/>
              <a:gd name="connsiteY7" fmla="*/ 572233 h 686682"/>
              <a:gd name="connsiteX8" fmla="*/ 0 w 5473474"/>
              <a:gd name="connsiteY8" fmla="*/ 114449 h 686682"/>
              <a:gd name="connsiteX0" fmla="*/ 0 w 5473474"/>
              <a:gd name="connsiteY0" fmla="*/ 114449 h 686682"/>
              <a:gd name="connsiteX1" fmla="*/ 114449 w 5473474"/>
              <a:gd name="connsiteY1" fmla="*/ 0 h 686682"/>
              <a:gd name="connsiteX2" fmla="*/ 5359025 w 5473474"/>
              <a:gd name="connsiteY2" fmla="*/ 0 h 686682"/>
              <a:gd name="connsiteX3" fmla="*/ 5473474 w 5473474"/>
              <a:gd name="connsiteY3" fmla="*/ 114449 h 686682"/>
              <a:gd name="connsiteX4" fmla="*/ 5473474 w 5473474"/>
              <a:gd name="connsiteY4" fmla="*/ 572233 h 686682"/>
              <a:gd name="connsiteX5" fmla="*/ 5359025 w 5473474"/>
              <a:gd name="connsiteY5" fmla="*/ 686682 h 686682"/>
              <a:gd name="connsiteX6" fmla="*/ 114449 w 5473474"/>
              <a:gd name="connsiteY6" fmla="*/ 686682 h 686682"/>
              <a:gd name="connsiteX7" fmla="*/ 0 w 5473474"/>
              <a:gd name="connsiteY7" fmla="*/ 572233 h 686682"/>
              <a:gd name="connsiteX8" fmla="*/ 0 w 5473474"/>
              <a:gd name="connsiteY8" fmla="*/ 114449 h 686682"/>
              <a:gd name="connsiteX0" fmla="*/ 2925 w 5476399"/>
              <a:gd name="connsiteY0" fmla="*/ 114449 h 686682"/>
              <a:gd name="connsiteX1" fmla="*/ 117374 w 5476399"/>
              <a:gd name="connsiteY1" fmla="*/ 0 h 686682"/>
              <a:gd name="connsiteX2" fmla="*/ 5361950 w 5476399"/>
              <a:gd name="connsiteY2" fmla="*/ 0 h 686682"/>
              <a:gd name="connsiteX3" fmla="*/ 5476399 w 5476399"/>
              <a:gd name="connsiteY3" fmla="*/ 114449 h 686682"/>
              <a:gd name="connsiteX4" fmla="*/ 5476399 w 5476399"/>
              <a:gd name="connsiteY4" fmla="*/ 572233 h 686682"/>
              <a:gd name="connsiteX5" fmla="*/ 5361950 w 5476399"/>
              <a:gd name="connsiteY5" fmla="*/ 686682 h 686682"/>
              <a:gd name="connsiteX6" fmla="*/ 117374 w 5476399"/>
              <a:gd name="connsiteY6" fmla="*/ 686682 h 686682"/>
              <a:gd name="connsiteX7" fmla="*/ 2925 w 5476399"/>
              <a:gd name="connsiteY7" fmla="*/ 572233 h 686682"/>
              <a:gd name="connsiteX8" fmla="*/ 0 w 5476399"/>
              <a:gd name="connsiteY8" fmla="*/ 414911 h 686682"/>
              <a:gd name="connsiteX9" fmla="*/ 2925 w 5476399"/>
              <a:gd name="connsiteY9" fmla="*/ 114449 h 686682"/>
              <a:gd name="connsiteX0" fmla="*/ 238669 w 5476399"/>
              <a:gd name="connsiteY0" fmla="*/ 145405 h 686682"/>
              <a:gd name="connsiteX1" fmla="*/ 117374 w 5476399"/>
              <a:gd name="connsiteY1" fmla="*/ 0 h 686682"/>
              <a:gd name="connsiteX2" fmla="*/ 5361950 w 5476399"/>
              <a:gd name="connsiteY2" fmla="*/ 0 h 686682"/>
              <a:gd name="connsiteX3" fmla="*/ 5476399 w 5476399"/>
              <a:gd name="connsiteY3" fmla="*/ 114449 h 686682"/>
              <a:gd name="connsiteX4" fmla="*/ 5476399 w 5476399"/>
              <a:gd name="connsiteY4" fmla="*/ 572233 h 686682"/>
              <a:gd name="connsiteX5" fmla="*/ 5361950 w 5476399"/>
              <a:gd name="connsiteY5" fmla="*/ 686682 h 686682"/>
              <a:gd name="connsiteX6" fmla="*/ 117374 w 5476399"/>
              <a:gd name="connsiteY6" fmla="*/ 686682 h 686682"/>
              <a:gd name="connsiteX7" fmla="*/ 2925 w 5476399"/>
              <a:gd name="connsiteY7" fmla="*/ 572233 h 686682"/>
              <a:gd name="connsiteX8" fmla="*/ 0 w 5476399"/>
              <a:gd name="connsiteY8" fmla="*/ 414911 h 686682"/>
              <a:gd name="connsiteX9" fmla="*/ 238669 w 5476399"/>
              <a:gd name="connsiteY9" fmla="*/ 145405 h 686682"/>
              <a:gd name="connsiteX0" fmla="*/ 238669 w 5476399"/>
              <a:gd name="connsiteY0" fmla="*/ 145405 h 686682"/>
              <a:gd name="connsiteX1" fmla="*/ 117374 w 5476399"/>
              <a:gd name="connsiteY1" fmla="*/ 0 h 686682"/>
              <a:gd name="connsiteX2" fmla="*/ 383383 w 5476399"/>
              <a:gd name="connsiteY2" fmla="*/ 574 h 686682"/>
              <a:gd name="connsiteX3" fmla="*/ 5361950 w 5476399"/>
              <a:gd name="connsiteY3" fmla="*/ 0 h 686682"/>
              <a:gd name="connsiteX4" fmla="*/ 5476399 w 5476399"/>
              <a:gd name="connsiteY4" fmla="*/ 114449 h 686682"/>
              <a:gd name="connsiteX5" fmla="*/ 5476399 w 5476399"/>
              <a:gd name="connsiteY5" fmla="*/ 572233 h 686682"/>
              <a:gd name="connsiteX6" fmla="*/ 5361950 w 5476399"/>
              <a:gd name="connsiteY6" fmla="*/ 686682 h 686682"/>
              <a:gd name="connsiteX7" fmla="*/ 117374 w 5476399"/>
              <a:gd name="connsiteY7" fmla="*/ 686682 h 686682"/>
              <a:gd name="connsiteX8" fmla="*/ 2925 w 5476399"/>
              <a:gd name="connsiteY8" fmla="*/ 572233 h 686682"/>
              <a:gd name="connsiteX9" fmla="*/ 0 w 5476399"/>
              <a:gd name="connsiteY9" fmla="*/ 414911 h 686682"/>
              <a:gd name="connsiteX10" fmla="*/ 238669 w 5476399"/>
              <a:gd name="connsiteY10" fmla="*/ 145405 h 686682"/>
              <a:gd name="connsiteX0" fmla="*/ 238669 w 5476399"/>
              <a:gd name="connsiteY0" fmla="*/ 145405 h 686682"/>
              <a:gd name="connsiteX1" fmla="*/ 312637 w 5476399"/>
              <a:gd name="connsiteY1" fmla="*/ 38100 h 686682"/>
              <a:gd name="connsiteX2" fmla="*/ 383383 w 5476399"/>
              <a:gd name="connsiteY2" fmla="*/ 574 h 686682"/>
              <a:gd name="connsiteX3" fmla="*/ 5361950 w 5476399"/>
              <a:gd name="connsiteY3" fmla="*/ 0 h 686682"/>
              <a:gd name="connsiteX4" fmla="*/ 5476399 w 5476399"/>
              <a:gd name="connsiteY4" fmla="*/ 114449 h 686682"/>
              <a:gd name="connsiteX5" fmla="*/ 5476399 w 5476399"/>
              <a:gd name="connsiteY5" fmla="*/ 572233 h 686682"/>
              <a:gd name="connsiteX6" fmla="*/ 5361950 w 5476399"/>
              <a:gd name="connsiteY6" fmla="*/ 686682 h 686682"/>
              <a:gd name="connsiteX7" fmla="*/ 117374 w 5476399"/>
              <a:gd name="connsiteY7" fmla="*/ 686682 h 686682"/>
              <a:gd name="connsiteX8" fmla="*/ 2925 w 5476399"/>
              <a:gd name="connsiteY8" fmla="*/ 572233 h 686682"/>
              <a:gd name="connsiteX9" fmla="*/ 0 w 5476399"/>
              <a:gd name="connsiteY9" fmla="*/ 414911 h 686682"/>
              <a:gd name="connsiteX10" fmla="*/ 238669 w 5476399"/>
              <a:gd name="connsiteY10" fmla="*/ 145405 h 686682"/>
              <a:gd name="connsiteX0" fmla="*/ 238669 w 5476399"/>
              <a:gd name="connsiteY0" fmla="*/ 145405 h 686682"/>
              <a:gd name="connsiteX1" fmla="*/ 312637 w 5476399"/>
              <a:gd name="connsiteY1" fmla="*/ 38100 h 686682"/>
              <a:gd name="connsiteX2" fmla="*/ 383383 w 5476399"/>
              <a:gd name="connsiteY2" fmla="*/ 574 h 686682"/>
              <a:gd name="connsiteX3" fmla="*/ 5361950 w 5476399"/>
              <a:gd name="connsiteY3" fmla="*/ 0 h 686682"/>
              <a:gd name="connsiteX4" fmla="*/ 5476399 w 5476399"/>
              <a:gd name="connsiteY4" fmla="*/ 114449 h 686682"/>
              <a:gd name="connsiteX5" fmla="*/ 5476399 w 5476399"/>
              <a:gd name="connsiteY5" fmla="*/ 572233 h 686682"/>
              <a:gd name="connsiteX6" fmla="*/ 5361950 w 5476399"/>
              <a:gd name="connsiteY6" fmla="*/ 686682 h 686682"/>
              <a:gd name="connsiteX7" fmla="*/ 117374 w 5476399"/>
              <a:gd name="connsiteY7" fmla="*/ 686682 h 686682"/>
              <a:gd name="connsiteX8" fmla="*/ 2925 w 5476399"/>
              <a:gd name="connsiteY8" fmla="*/ 572233 h 686682"/>
              <a:gd name="connsiteX9" fmla="*/ 0 w 5476399"/>
              <a:gd name="connsiteY9" fmla="*/ 414911 h 686682"/>
              <a:gd name="connsiteX10" fmla="*/ 238669 w 5476399"/>
              <a:gd name="connsiteY10" fmla="*/ 145405 h 686682"/>
              <a:gd name="connsiteX0" fmla="*/ 238669 w 5476399"/>
              <a:gd name="connsiteY0" fmla="*/ 145405 h 686682"/>
              <a:gd name="connsiteX1" fmla="*/ 312637 w 5476399"/>
              <a:gd name="connsiteY1" fmla="*/ 38100 h 686682"/>
              <a:gd name="connsiteX2" fmla="*/ 383383 w 5476399"/>
              <a:gd name="connsiteY2" fmla="*/ 574 h 686682"/>
              <a:gd name="connsiteX3" fmla="*/ 5361950 w 5476399"/>
              <a:gd name="connsiteY3" fmla="*/ 0 h 686682"/>
              <a:gd name="connsiteX4" fmla="*/ 5476399 w 5476399"/>
              <a:gd name="connsiteY4" fmla="*/ 114449 h 686682"/>
              <a:gd name="connsiteX5" fmla="*/ 5476399 w 5476399"/>
              <a:gd name="connsiteY5" fmla="*/ 572233 h 686682"/>
              <a:gd name="connsiteX6" fmla="*/ 5361950 w 5476399"/>
              <a:gd name="connsiteY6" fmla="*/ 686682 h 686682"/>
              <a:gd name="connsiteX7" fmla="*/ 117374 w 5476399"/>
              <a:gd name="connsiteY7" fmla="*/ 686682 h 686682"/>
              <a:gd name="connsiteX8" fmla="*/ 70169 w 5476399"/>
              <a:gd name="connsiteY8" fmla="*/ 563391 h 686682"/>
              <a:gd name="connsiteX9" fmla="*/ 0 w 5476399"/>
              <a:gd name="connsiteY9" fmla="*/ 414911 h 686682"/>
              <a:gd name="connsiteX10" fmla="*/ 238669 w 5476399"/>
              <a:gd name="connsiteY10" fmla="*/ 145405 h 686682"/>
              <a:gd name="connsiteX0" fmla="*/ 170309 w 5408039"/>
              <a:gd name="connsiteY0" fmla="*/ 145405 h 686682"/>
              <a:gd name="connsiteX1" fmla="*/ 244277 w 5408039"/>
              <a:gd name="connsiteY1" fmla="*/ 38100 h 686682"/>
              <a:gd name="connsiteX2" fmla="*/ 315023 w 5408039"/>
              <a:gd name="connsiteY2" fmla="*/ 574 h 686682"/>
              <a:gd name="connsiteX3" fmla="*/ 5293590 w 5408039"/>
              <a:gd name="connsiteY3" fmla="*/ 0 h 686682"/>
              <a:gd name="connsiteX4" fmla="*/ 5408039 w 5408039"/>
              <a:gd name="connsiteY4" fmla="*/ 114449 h 686682"/>
              <a:gd name="connsiteX5" fmla="*/ 5408039 w 5408039"/>
              <a:gd name="connsiteY5" fmla="*/ 572233 h 686682"/>
              <a:gd name="connsiteX6" fmla="*/ 5293590 w 5408039"/>
              <a:gd name="connsiteY6" fmla="*/ 686682 h 686682"/>
              <a:gd name="connsiteX7" fmla="*/ 49014 w 5408039"/>
              <a:gd name="connsiteY7" fmla="*/ 686682 h 686682"/>
              <a:gd name="connsiteX8" fmla="*/ 1809 w 5408039"/>
              <a:gd name="connsiteY8" fmla="*/ 563391 h 686682"/>
              <a:gd name="connsiteX9" fmla="*/ 34484 w 5408039"/>
              <a:gd name="connsiteY9" fmla="*/ 437016 h 686682"/>
              <a:gd name="connsiteX10" fmla="*/ 170309 w 5408039"/>
              <a:gd name="connsiteY10" fmla="*/ 145405 h 686682"/>
              <a:gd name="connsiteX0" fmla="*/ 146575 w 5408039"/>
              <a:gd name="connsiteY0" fmla="*/ 79090 h 686682"/>
              <a:gd name="connsiteX1" fmla="*/ 244277 w 5408039"/>
              <a:gd name="connsiteY1" fmla="*/ 38100 h 686682"/>
              <a:gd name="connsiteX2" fmla="*/ 315023 w 5408039"/>
              <a:gd name="connsiteY2" fmla="*/ 574 h 686682"/>
              <a:gd name="connsiteX3" fmla="*/ 5293590 w 5408039"/>
              <a:gd name="connsiteY3" fmla="*/ 0 h 686682"/>
              <a:gd name="connsiteX4" fmla="*/ 5408039 w 5408039"/>
              <a:gd name="connsiteY4" fmla="*/ 114449 h 686682"/>
              <a:gd name="connsiteX5" fmla="*/ 5408039 w 5408039"/>
              <a:gd name="connsiteY5" fmla="*/ 572233 h 686682"/>
              <a:gd name="connsiteX6" fmla="*/ 5293590 w 5408039"/>
              <a:gd name="connsiteY6" fmla="*/ 686682 h 686682"/>
              <a:gd name="connsiteX7" fmla="*/ 49014 w 5408039"/>
              <a:gd name="connsiteY7" fmla="*/ 686682 h 686682"/>
              <a:gd name="connsiteX8" fmla="*/ 1809 w 5408039"/>
              <a:gd name="connsiteY8" fmla="*/ 563391 h 686682"/>
              <a:gd name="connsiteX9" fmla="*/ 34484 w 5408039"/>
              <a:gd name="connsiteY9" fmla="*/ 437016 h 686682"/>
              <a:gd name="connsiteX10" fmla="*/ 146575 w 5408039"/>
              <a:gd name="connsiteY10" fmla="*/ 79090 h 686682"/>
              <a:gd name="connsiteX0" fmla="*/ 146575 w 5408039"/>
              <a:gd name="connsiteY0" fmla="*/ 79090 h 686682"/>
              <a:gd name="connsiteX1" fmla="*/ 144070 w 5408039"/>
              <a:gd name="connsiteY1" fmla="*/ 24837 h 686682"/>
              <a:gd name="connsiteX2" fmla="*/ 315023 w 5408039"/>
              <a:gd name="connsiteY2" fmla="*/ 574 h 686682"/>
              <a:gd name="connsiteX3" fmla="*/ 5293590 w 5408039"/>
              <a:gd name="connsiteY3" fmla="*/ 0 h 686682"/>
              <a:gd name="connsiteX4" fmla="*/ 5408039 w 5408039"/>
              <a:gd name="connsiteY4" fmla="*/ 114449 h 686682"/>
              <a:gd name="connsiteX5" fmla="*/ 5408039 w 5408039"/>
              <a:gd name="connsiteY5" fmla="*/ 572233 h 686682"/>
              <a:gd name="connsiteX6" fmla="*/ 5293590 w 5408039"/>
              <a:gd name="connsiteY6" fmla="*/ 686682 h 686682"/>
              <a:gd name="connsiteX7" fmla="*/ 49014 w 5408039"/>
              <a:gd name="connsiteY7" fmla="*/ 686682 h 686682"/>
              <a:gd name="connsiteX8" fmla="*/ 1809 w 5408039"/>
              <a:gd name="connsiteY8" fmla="*/ 563391 h 686682"/>
              <a:gd name="connsiteX9" fmla="*/ 34484 w 5408039"/>
              <a:gd name="connsiteY9" fmla="*/ 437016 h 686682"/>
              <a:gd name="connsiteX10" fmla="*/ 146575 w 5408039"/>
              <a:gd name="connsiteY10" fmla="*/ 79090 h 686682"/>
              <a:gd name="connsiteX0" fmla="*/ 146575 w 5408039"/>
              <a:gd name="connsiteY0" fmla="*/ 79090 h 686682"/>
              <a:gd name="connsiteX1" fmla="*/ 162529 w 5408039"/>
              <a:gd name="connsiteY1" fmla="*/ 7153 h 686682"/>
              <a:gd name="connsiteX2" fmla="*/ 315023 w 5408039"/>
              <a:gd name="connsiteY2" fmla="*/ 574 h 686682"/>
              <a:gd name="connsiteX3" fmla="*/ 5293590 w 5408039"/>
              <a:gd name="connsiteY3" fmla="*/ 0 h 686682"/>
              <a:gd name="connsiteX4" fmla="*/ 5408039 w 5408039"/>
              <a:gd name="connsiteY4" fmla="*/ 114449 h 686682"/>
              <a:gd name="connsiteX5" fmla="*/ 5408039 w 5408039"/>
              <a:gd name="connsiteY5" fmla="*/ 572233 h 686682"/>
              <a:gd name="connsiteX6" fmla="*/ 5293590 w 5408039"/>
              <a:gd name="connsiteY6" fmla="*/ 686682 h 686682"/>
              <a:gd name="connsiteX7" fmla="*/ 49014 w 5408039"/>
              <a:gd name="connsiteY7" fmla="*/ 686682 h 686682"/>
              <a:gd name="connsiteX8" fmla="*/ 1809 w 5408039"/>
              <a:gd name="connsiteY8" fmla="*/ 563391 h 686682"/>
              <a:gd name="connsiteX9" fmla="*/ 34484 w 5408039"/>
              <a:gd name="connsiteY9" fmla="*/ 437016 h 686682"/>
              <a:gd name="connsiteX10" fmla="*/ 146575 w 5408039"/>
              <a:gd name="connsiteY10" fmla="*/ 79090 h 686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08039" h="686682">
                <a:moveTo>
                  <a:pt x="146575" y="79090"/>
                </a:moveTo>
                <a:cubicBezTo>
                  <a:pt x="146575" y="15882"/>
                  <a:pt x="123133" y="78591"/>
                  <a:pt x="162529" y="7153"/>
                </a:cubicBezTo>
                <a:lnTo>
                  <a:pt x="315023" y="574"/>
                </a:lnTo>
                <a:lnTo>
                  <a:pt x="5293590" y="0"/>
                </a:lnTo>
                <a:cubicBezTo>
                  <a:pt x="5356798" y="0"/>
                  <a:pt x="5408039" y="51241"/>
                  <a:pt x="5408039" y="114449"/>
                </a:cubicBezTo>
                <a:lnTo>
                  <a:pt x="5408039" y="572233"/>
                </a:lnTo>
                <a:cubicBezTo>
                  <a:pt x="5408039" y="635441"/>
                  <a:pt x="5356798" y="686682"/>
                  <a:pt x="5293590" y="686682"/>
                </a:cubicBezTo>
                <a:lnTo>
                  <a:pt x="49014" y="686682"/>
                </a:lnTo>
                <a:cubicBezTo>
                  <a:pt x="-14194" y="686682"/>
                  <a:pt x="1809" y="626599"/>
                  <a:pt x="1809" y="563391"/>
                </a:cubicBezTo>
                <a:lnTo>
                  <a:pt x="34484" y="437016"/>
                </a:lnTo>
                <a:lnTo>
                  <a:pt x="146575" y="7909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43" name="직사각형 42"/>
          <p:cNvSpPr/>
          <p:nvPr/>
        </p:nvSpPr>
        <p:spPr>
          <a:xfrm>
            <a:off x="1799366" y="5691330"/>
            <a:ext cx="90837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spcAft>
                <a:spcPts val="1000"/>
              </a:spcAft>
              <a:buClr>
                <a:srgbClr val="000000"/>
              </a:buClr>
              <a:buSzPts val="1000"/>
            </a:pP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국내 개발자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Q&amp;A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사이트로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,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stackoverflow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와 유사하게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Q&amp;A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세션을 위주로 운영하며 취업 관련 정보 연계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191" y="5578889"/>
            <a:ext cx="500544" cy="500544"/>
          </a:xfrm>
          <a:prstGeom prst="rect">
            <a:avLst/>
          </a:prstGeom>
        </p:spPr>
      </p:pic>
      <p:grpSp>
        <p:nvGrpSpPr>
          <p:cNvPr id="26" name="그룹 25"/>
          <p:cNvGrpSpPr/>
          <p:nvPr/>
        </p:nvGrpSpPr>
        <p:grpSpPr>
          <a:xfrm>
            <a:off x="562138" y="494172"/>
            <a:ext cx="566057" cy="561975"/>
            <a:chOff x="429074" y="377129"/>
            <a:chExt cx="566057" cy="561975"/>
          </a:xfrm>
        </p:grpSpPr>
        <p:sp>
          <p:nvSpPr>
            <p:cNvPr id="28" name="타원 27"/>
            <p:cNvSpPr/>
            <p:nvPr/>
          </p:nvSpPr>
          <p:spPr>
            <a:xfrm>
              <a:off x="433156" y="377129"/>
              <a:ext cx="561975" cy="561975"/>
            </a:xfrm>
            <a:prstGeom prst="ellipse">
              <a:avLst/>
            </a:prstGeom>
            <a:solidFill>
              <a:srgbClr val="6D6E71"/>
            </a:solidFill>
            <a:ln>
              <a:noFill/>
            </a:ln>
            <a:effectLst>
              <a:outerShdw blurRad="254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429074" y="466770"/>
              <a:ext cx="5660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01</a:t>
              </a:r>
              <a:endParaRPr lang="ko-KR" altLang="en-US" sz="20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1276955" y="523086"/>
            <a:ext cx="49266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>
                <a:solidFill>
                  <a:srgbClr val="6D6E7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프로젝트 소개</a:t>
            </a:r>
            <a:r>
              <a:rPr lang="en-US" altLang="ko-KR" sz="2800" dirty="0">
                <a:solidFill>
                  <a:srgbClr val="6D6E7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_</a:t>
            </a:r>
            <a:r>
              <a:rPr lang="ko-KR" altLang="en-US" sz="2800" dirty="0">
                <a:solidFill>
                  <a:srgbClr val="6D6E7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유사 사이트 분석</a:t>
            </a:r>
            <a:endParaRPr lang="en-US" altLang="ko-KR" sz="2800" dirty="0">
              <a:solidFill>
                <a:srgbClr val="6D6E7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671902" y="1358009"/>
            <a:ext cx="112152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err="1">
                <a:ln>
                  <a:solidFill>
                    <a:srgbClr val="C61A41"/>
                  </a:solidFill>
                </a:ln>
                <a:solidFill>
                  <a:schemeClr val="bg1"/>
                </a:solidFill>
                <a:effectLst>
                  <a:outerShdw dist="101600" dir="2700000" algn="tl" rotWithShape="0">
                    <a:srgbClr val="C61A41"/>
                  </a:outerShdw>
                </a:effectLs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Hashcode</a:t>
            </a:r>
            <a:endParaRPr lang="en-US" altLang="ko-KR" sz="3600" dirty="0">
              <a:ln>
                <a:solidFill>
                  <a:srgbClr val="C61A41"/>
                </a:solidFill>
              </a:ln>
              <a:solidFill>
                <a:schemeClr val="bg1"/>
              </a:solidFill>
              <a:effectLst>
                <a:outerShdw dist="101600" dir="2700000" algn="tl" rotWithShape="0">
                  <a:srgbClr val="C61A41"/>
                </a:outerShdw>
              </a:effectLst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r>
              <a:rPr lang="en-US" altLang="ko-KR" sz="3600" dirty="0">
                <a:ln>
                  <a:solidFill>
                    <a:srgbClr val="C61A41"/>
                  </a:solidFill>
                </a:ln>
                <a:solidFill>
                  <a:schemeClr val="bg1"/>
                </a:solidFill>
                <a:effectLst>
                  <a:outerShdw dist="101600" dir="2700000" algn="tl" rotWithShape="0">
                    <a:srgbClr val="C61A41"/>
                  </a:outerShdw>
                </a:effectLs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 http://www.hashcode.com)</a:t>
            </a:r>
            <a:endParaRPr lang="ko-KR" altLang="en-US" sz="3600" dirty="0">
              <a:ln>
                <a:solidFill>
                  <a:srgbClr val="C61A41"/>
                </a:solidFill>
              </a:ln>
              <a:solidFill>
                <a:schemeClr val="bg1"/>
              </a:solidFill>
              <a:effectLst>
                <a:outerShdw dist="101600" dir="2700000" algn="tl" rotWithShape="0">
                  <a:srgbClr val="C61A41"/>
                </a:outerShdw>
              </a:effectLst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26735" y="2589650"/>
            <a:ext cx="9256418" cy="2989239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2465" y="279812"/>
            <a:ext cx="1800000" cy="275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739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그림 5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906" b="63581"/>
          <a:stretch/>
        </p:blipFill>
        <p:spPr>
          <a:xfrm rot="16200000">
            <a:off x="8301128" y="-778118"/>
            <a:ext cx="866334" cy="266674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61911" y="61911"/>
            <a:ext cx="12068177" cy="6734177"/>
          </a:xfrm>
          <a:prstGeom prst="rect">
            <a:avLst/>
          </a:prstGeom>
          <a:noFill/>
          <a:ln w="127000">
            <a:solidFill>
              <a:srgbClr val="C61A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9" name="그룹 28"/>
          <p:cNvGrpSpPr/>
          <p:nvPr/>
        </p:nvGrpSpPr>
        <p:grpSpPr>
          <a:xfrm>
            <a:off x="562138" y="494172"/>
            <a:ext cx="566057" cy="561975"/>
            <a:chOff x="429074" y="377129"/>
            <a:chExt cx="566057" cy="561975"/>
          </a:xfrm>
        </p:grpSpPr>
        <p:sp>
          <p:nvSpPr>
            <p:cNvPr id="30" name="타원 29"/>
            <p:cNvSpPr/>
            <p:nvPr/>
          </p:nvSpPr>
          <p:spPr>
            <a:xfrm>
              <a:off x="433156" y="377129"/>
              <a:ext cx="561975" cy="561975"/>
            </a:xfrm>
            <a:prstGeom prst="ellipse">
              <a:avLst/>
            </a:prstGeom>
            <a:solidFill>
              <a:srgbClr val="6D6E71"/>
            </a:solidFill>
            <a:ln>
              <a:noFill/>
            </a:ln>
            <a:effectLst>
              <a:outerShdw blurRad="254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29074" y="466770"/>
              <a:ext cx="5660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01</a:t>
              </a:r>
              <a:endParaRPr lang="ko-KR" altLang="en-US" sz="20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1276956" y="523086"/>
            <a:ext cx="56079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rgbClr val="6D6E7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프로젝트 개요</a:t>
            </a:r>
            <a:r>
              <a:rPr lang="en-US" altLang="ko-KR" sz="2800" dirty="0">
                <a:solidFill>
                  <a:srgbClr val="6D6E7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_</a:t>
            </a:r>
            <a:r>
              <a:rPr lang="ko-KR" altLang="en-US" sz="2800" dirty="0">
                <a:solidFill>
                  <a:srgbClr val="6D6E7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접속 </a:t>
            </a:r>
            <a:r>
              <a:rPr lang="en-US" altLang="ko-KR" sz="2800" dirty="0">
                <a:solidFill>
                  <a:srgbClr val="6D6E7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URL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2273481" y="1368767"/>
            <a:ext cx="14718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rgbClr val="6D6E7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3 ! 4 !</a:t>
            </a:r>
            <a:endParaRPr lang="ko-KR" altLang="en-US" sz="3600" dirty="0">
              <a:solidFill>
                <a:srgbClr val="6D6E7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671903" y="1358009"/>
            <a:ext cx="16001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ln>
                  <a:solidFill>
                    <a:srgbClr val="6D6E71"/>
                  </a:solidFill>
                </a:ln>
                <a:solidFill>
                  <a:schemeClr val="bg1"/>
                </a:solidFill>
                <a:effectLst>
                  <a:outerShdw dist="101600" dir="2700000" algn="tl" rotWithShape="0">
                    <a:srgbClr val="6D6E71"/>
                  </a:outerShdw>
                </a:effectLs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TEAM</a:t>
            </a:r>
            <a:endParaRPr lang="ko-KR" altLang="en-US" sz="3600" dirty="0">
              <a:ln>
                <a:solidFill>
                  <a:srgbClr val="6D6E71"/>
                </a:solidFill>
              </a:ln>
              <a:solidFill>
                <a:schemeClr val="bg1"/>
              </a:solidFill>
              <a:effectLst>
                <a:outerShdw dist="101600" dir="2700000" algn="tl" rotWithShape="0">
                  <a:srgbClr val="6D6E71"/>
                </a:outerShdw>
              </a:effectLst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128195" y="2025856"/>
            <a:ext cx="1129032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Aft>
                <a:spcPts val="1000"/>
              </a:spcAft>
              <a:buClr>
                <a:srgbClr val="000000"/>
              </a:buClr>
              <a:buSzPts val="1000"/>
            </a:pPr>
            <a:r>
              <a:rPr lang="en-US" altLang="ko-KR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hlinkClick r:id="rId4"/>
              </a:rPr>
              <a:t>http://192.168.10.44:8800/codehappy</a:t>
            </a:r>
            <a:endParaRPr lang="en-US" altLang="ko-KR" sz="4000" dirty="0">
              <a:solidFill>
                <a:schemeClr val="tx1">
                  <a:lumMod val="75000"/>
                  <a:lumOff val="2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2465" y="279812"/>
            <a:ext cx="1800000" cy="27538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E5C2F10-FDB5-3248-9993-AC00B80071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09420" y="2744500"/>
            <a:ext cx="5085071" cy="3733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326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그림 5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906" b="63581"/>
          <a:stretch/>
        </p:blipFill>
        <p:spPr>
          <a:xfrm rot="16200000">
            <a:off x="8301128" y="-778118"/>
            <a:ext cx="866334" cy="266674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61911" y="61911"/>
            <a:ext cx="12068177" cy="6734177"/>
          </a:xfrm>
          <a:prstGeom prst="rect">
            <a:avLst/>
          </a:prstGeom>
          <a:noFill/>
          <a:ln w="127000">
            <a:solidFill>
              <a:srgbClr val="C61A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9" name="그룹 28"/>
          <p:cNvGrpSpPr/>
          <p:nvPr/>
        </p:nvGrpSpPr>
        <p:grpSpPr>
          <a:xfrm>
            <a:off x="562138" y="494172"/>
            <a:ext cx="566057" cy="561975"/>
            <a:chOff x="429074" y="377129"/>
            <a:chExt cx="566057" cy="561975"/>
          </a:xfrm>
        </p:grpSpPr>
        <p:sp>
          <p:nvSpPr>
            <p:cNvPr id="30" name="타원 29"/>
            <p:cNvSpPr/>
            <p:nvPr/>
          </p:nvSpPr>
          <p:spPr>
            <a:xfrm>
              <a:off x="433156" y="377129"/>
              <a:ext cx="561975" cy="561975"/>
            </a:xfrm>
            <a:prstGeom prst="ellipse">
              <a:avLst/>
            </a:prstGeom>
            <a:solidFill>
              <a:srgbClr val="6D6E71"/>
            </a:solidFill>
            <a:ln>
              <a:noFill/>
            </a:ln>
            <a:effectLst>
              <a:outerShdw blurRad="254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29074" y="466770"/>
              <a:ext cx="5660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01</a:t>
              </a:r>
              <a:endParaRPr lang="ko-KR" altLang="en-US" sz="20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1276956" y="523086"/>
            <a:ext cx="56079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rgbClr val="6D6E7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프로젝트 개요</a:t>
            </a:r>
            <a:r>
              <a:rPr lang="en-US" altLang="ko-KR" sz="2800" dirty="0">
                <a:solidFill>
                  <a:srgbClr val="6D6E7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_</a:t>
            </a:r>
            <a:r>
              <a:rPr lang="ko-KR" altLang="en-US" sz="2800" dirty="0" err="1">
                <a:solidFill>
                  <a:srgbClr val="6D6E7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팀원소개</a:t>
            </a:r>
            <a:r>
              <a:rPr lang="ko-KR" altLang="en-US" sz="2800" dirty="0">
                <a:solidFill>
                  <a:srgbClr val="6D6E7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및 역할 분담</a:t>
            </a:r>
            <a:endParaRPr lang="en-US" altLang="ko-KR" sz="2800" dirty="0">
              <a:solidFill>
                <a:srgbClr val="6D6E7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35" name="한쪽 모서리가 잘린 사각형 34"/>
          <p:cNvSpPr/>
          <p:nvPr/>
        </p:nvSpPr>
        <p:spPr>
          <a:xfrm flipV="1">
            <a:off x="6435727" y="2476497"/>
            <a:ext cx="5060948" cy="3659173"/>
          </a:xfrm>
          <a:prstGeom prst="snip1Rect">
            <a:avLst>
              <a:gd name="adj" fmla="val 24786"/>
            </a:avLst>
          </a:prstGeom>
          <a:noFill/>
          <a:ln w="19050">
            <a:solidFill>
              <a:srgbClr val="6D6E7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/>
          <p:cNvSpPr/>
          <p:nvPr/>
        </p:nvSpPr>
        <p:spPr>
          <a:xfrm>
            <a:off x="8242051" y="2696635"/>
            <a:ext cx="129554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>
              <a:spcAft>
                <a:spcPts val="1000"/>
              </a:spcAft>
              <a:buClr>
                <a:srgbClr val="000000"/>
              </a:buClr>
              <a:buSzPts val="1000"/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윤 희 석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Wingdings" panose="05000000000000000000" pitchFamily="2" charset="2"/>
              </a:rPr>
              <a:t>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273481" y="1368767"/>
            <a:ext cx="14718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rgbClr val="6D6E7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3 ! 4 !</a:t>
            </a:r>
            <a:endParaRPr lang="ko-KR" altLang="en-US" sz="3600" dirty="0">
              <a:solidFill>
                <a:srgbClr val="6D6E7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671903" y="1358009"/>
            <a:ext cx="16001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ln>
                  <a:solidFill>
                    <a:srgbClr val="6D6E71"/>
                  </a:solidFill>
                </a:ln>
                <a:solidFill>
                  <a:schemeClr val="bg1"/>
                </a:solidFill>
                <a:effectLst>
                  <a:outerShdw dist="101600" dir="2700000" algn="tl" rotWithShape="0">
                    <a:srgbClr val="6D6E71"/>
                  </a:outerShdw>
                </a:effectLs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TEAM</a:t>
            </a:r>
            <a:endParaRPr lang="ko-KR" altLang="en-US" sz="3600" dirty="0">
              <a:ln>
                <a:solidFill>
                  <a:srgbClr val="6D6E71"/>
                </a:solidFill>
              </a:ln>
              <a:solidFill>
                <a:schemeClr val="bg1"/>
              </a:solidFill>
              <a:effectLst>
                <a:outerShdw dist="101600" dir="2700000" algn="tl" rotWithShape="0">
                  <a:srgbClr val="6D6E71"/>
                </a:outerShdw>
              </a:effectLst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2538157" y="2696635"/>
            <a:ext cx="129554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>
              <a:spcAft>
                <a:spcPts val="1000"/>
              </a:spcAft>
              <a:buClr>
                <a:srgbClr val="000000"/>
              </a:buClr>
              <a:buSzPts val="1000"/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김 옥 철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Wingdings" panose="05000000000000000000" pitchFamily="2" charset="2"/>
              </a:rPr>
              <a:t>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50" name="한쪽 모서리가 잘린 사각형 49"/>
          <p:cNvSpPr/>
          <p:nvPr/>
        </p:nvSpPr>
        <p:spPr>
          <a:xfrm flipV="1">
            <a:off x="731838" y="2476498"/>
            <a:ext cx="5060948" cy="3659173"/>
          </a:xfrm>
          <a:prstGeom prst="snip1Rect">
            <a:avLst>
              <a:gd name="adj" fmla="val 24786"/>
            </a:avLst>
          </a:prstGeom>
          <a:noFill/>
          <a:ln w="19050">
            <a:solidFill>
              <a:srgbClr val="6D6E7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904554" flipV="1">
            <a:off x="10196773" y="5666699"/>
            <a:ext cx="1584557" cy="109878"/>
          </a:xfrm>
          <a:prstGeom prst="rect">
            <a:avLst/>
          </a:prstGeom>
        </p:spPr>
      </p:pic>
      <p:pic>
        <p:nvPicPr>
          <p:cNvPr id="52" name="그림 51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904554" flipV="1">
            <a:off x="4522428" y="5695232"/>
            <a:ext cx="1515355" cy="105079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1193448" y="3315206"/>
            <a:ext cx="4364670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base">
              <a:spcAft>
                <a:spcPts val="1000"/>
              </a:spcAft>
              <a:buClr>
                <a:srgbClr val="000000"/>
              </a:buClr>
              <a:buSzPts val="1000"/>
              <a:buFontTx/>
              <a:buChar char="-"/>
            </a:pP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Back-end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총괄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marL="342900" indent="-342900" fontAlgn="base">
              <a:spcAft>
                <a:spcPts val="1000"/>
              </a:spcAft>
              <a:buClr>
                <a:srgbClr val="000000"/>
              </a:buClr>
              <a:buSzPts val="1000"/>
              <a:buFontTx/>
              <a:buChar char="-"/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게시판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/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블로그 구현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marL="342900" indent="-342900" fontAlgn="base">
              <a:spcAft>
                <a:spcPts val="1000"/>
              </a:spcAft>
              <a:buClr>
                <a:srgbClr val="000000"/>
              </a:buClr>
              <a:buSzPts val="1000"/>
              <a:buFontTx/>
              <a:buChar char="-"/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실시간 </a:t>
            </a:r>
            <a:r>
              <a:rPr lang="ko-KR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채팅기능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구현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marL="342900" indent="-342900" fontAlgn="base">
              <a:spcAft>
                <a:spcPts val="1000"/>
              </a:spcAft>
              <a:buClr>
                <a:srgbClr val="000000"/>
              </a:buClr>
              <a:buSzPts val="1000"/>
              <a:buFontTx/>
              <a:buChar char="-"/>
            </a:pP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DB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설계 및 개발 인프라 세팅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934211" y="3315206"/>
            <a:ext cx="4116248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base">
              <a:spcAft>
                <a:spcPts val="1000"/>
              </a:spcAft>
              <a:buClr>
                <a:srgbClr val="000000"/>
              </a:buClr>
              <a:buSzPts val="1000"/>
              <a:buFontTx/>
              <a:buChar char="-"/>
            </a:pP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Front-end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총괄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marL="342900" indent="-342900" fontAlgn="base">
              <a:spcAft>
                <a:spcPts val="1000"/>
              </a:spcAft>
              <a:buClr>
                <a:srgbClr val="000000"/>
              </a:buClr>
              <a:buSzPts val="1000"/>
              <a:buFontTx/>
              <a:buChar char="-"/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스타일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,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애플리케이션 레이아웃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marL="342900" indent="-342900" fontAlgn="base">
              <a:spcAft>
                <a:spcPts val="1000"/>
              </a:spcAft>
              <a:buClr>
                <a:srgbClr val="000000"/>
              </a:buClr>
              <a:buSzPts val="1000"/>
              <a:buFontTx/>
              <a:buChar char="-"/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로그인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/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회원가입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marL="342900" indent="-342900" fontAlgn="base">
              <a:spcAft>
                <a:spcPts val="1000"/>
              </a:spcAft>
              <a:buClr>
                <a:srgbClr val="000000"/>
              </a:buClr>
              <a:buSzPts val="1000"/>
              <a:buFontTx/>
              <a:buChar char="-"/>
            </a:pPr>
            <a:r>
              <a:rPr lang="ko-KR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마이페이지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/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회원정보 수정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2465" y="279812"/>
            <a:ext cx="1800000" cy="275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562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3618</TotalTime>
  <Words>777</Words>
  <Application>Microsoft Macintosh PowerPoint</Application>
  <PresentationFormat>와이드스크린</PresentationFormat>
  <Paragraphs>201</Paragraphs>
  <Slides>27</Slides>
  <Notes>13</Notes>
  <HiddenSlides>0</HiddenSlides>
  <MMClips>0</MMClips>
  <ScaleCrop>false</ScaleCrop>
  <HeadingPairs>
    <vt:vector size="8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4" baseType="lpstr">
      <vt:lpstr>여기어때 잘난체</vt:lpstr>
      <vt:lpstr>KoPub돋움체 Light</vt:lpstr>
      <vt:lpstr>Arial</vt:lpstr>
      <vt:lpstr>맑은 고딕</vt:lpstr>
      <vt:lpstr>KoPub돋움체 Bold</vt:lpstr>
      <vt:lpstr>Office 테마</vt:lpstr>
      <vt:lpstr>워크시트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 혜린</dc:creator>
  <cp:lastModifiedBy>1</cp:lastModifiedBy>
  <cp:revision>270</cp:revision>
  <dcterms:created xsi:type="dcterms:W3CDTF">2018-06-06T09:21:09Z</dcterms:created>
  <dcterms:modified xsi:type="dcterms:W3CDTF">2020-02-06T03:07:26Z</dcterms:modified>
</cp:coreProperties>
</file>